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media/image22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6"/>
  </p:notesMasterIdLst>
  <p:sldIdLst>
    <p:sldId id="870" r:id="rId5"/>
    <p:sldId id="873" r:id="rId6"/>
    <p:sldId id="905" r:id="rId7"/>
    <p:sldId id="906" r:id="rId8"/>
    <p:sldId id="907" r:id="rId9"/>
    <p:sldId id="908" r:id="rId10"/>
    <p:sldId id="909" r:id="rId11"/>
    <p:sldId id="910" r:id="rId12"/>
    <p:sldId id="911" r:id="rId13"/>
    <p:sldId id="912" r:id="rId14"/>
    <p:sldId id="913" r:id="rId15"/>
    <p:sldId id="914" r:id="rId16"/>
    <p:sldId id="915" r:id="rId17"/>
    <p:sldId id="916" r:id="rId18"/>
    <p:sldId id="917" r:id="rId19"/>
    <p:sldId id="918" r:id="rId20"/>
    <p:sldId id="919" r:id="rId21"/>
    <p:sldId id="920" r:id="rId22"/>
    <p:sldId id="921" r:id="rId23"/>
    <p:sldId id="922" r:id="rId24"/>
    <p:sldId id="923" r:id="rId25"/>
    <p:sldId id="924" r:id="rId26"/>
    <p:sldId id="925" r:id="rId27"/>
    <p:sldId id="926" r:id="rId28"/>
    <p:sldId id="927" r:id="rId29"/>
    <p:sldId id="928" r:id="rId30"/>
    <p:sldId id="929" r:id="rId31"/>
    <p:sldId id="930" r:id="rId32"/>
    <p:sldId id="931" r:id="rId33"/>
    <p:sldId id="932" r:id="rId34"/>
    <p:sldId id="933" r:id="rId35"/>
    <p:sldId id="934" r:id="rId36"/>
    <p:sldId id="935" r:id="rId37"/>
    <p:sldId id="936" r:id="rId38"/>
    <p:sldId id="937" r:id="rId39"/>
    <p:sldId id="938" r:id="rId40"/>
    <p:sldId id="939" r:id="rId41"/>
    <p:sldId id="940" r:id="rId42"/>
    <p:sldId id="941" r:id="rId43"/>
    <p:sldId id="942" r:id="rId44"/>
    <p:sldId id="943" r:id="rId45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70"/>
            <p14:sldId id="873"/>
            <p14:sldId id="905"/>
            <p14:sldId id="906"/>
            <p14:sldId id="907"/>
            <p14:sldId id="908"/>
            <p14:sldId id="909"/>
            <p14:sldId id="910"/>
            <p14:sldId id="911"/>
            <p14:sldId id="912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2"/>
            <p14:sldId id="923"/>
            <p14:sldId id="924"/>
            <p14:sldId id="925"/>
            <p14:sldId id="926"/>
            <p14:sldId id="927"/>
            <p14:sldId id="928"/>
            <p14:sldId id="929"/>
            <p14:sldId id="930"/>
            <p14:sldId id="931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F26A0E"/>
    <a:srgbClr val="F1A00F"/>
    <a:srgbClr val="404040"/>
    <a:srgbClr val="1C1C1C"/>
    <a:srgbClr val="DEDEDE"/>
    <a:srgbClr val="66FFCC"/>
    <a:srgbClr val="3DF5A2"/>
    <a:srgbClr val="00FFFF"/>
    <a:srgbClr val="00F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04/04/2023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38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095488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7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70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add sub-header text</a:t>
            </a:r>
          </a:p>
          <a:p>
            <a:pPr lvl="0"/>
            <a:endParaRPr lang="en-GB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43" r:id="rId2"/>
    <p:sldLayoutId id="2147483945" r:id="rId3"/>
    <p:sldLayoutId id="2147483947" r:id="rId4"/>
    <p:sldLayoutId id="2147483946" r:id="rId5"/>
    <p:sldLayoutId id="2147483948" r:id="rId6"/>
    <p:sldLayoutId id="2147483989" r:id="rId7"/>
    <p:sldLayoutId id="2147483956" r:id="rId8"/>
    <p:sldLayoutId id="2147483955" r:id="rId9"/>
    <p:sldLayoutId id="2147483957" r:id="rId10"/>
    <p:sldLayoutId id="2147483988" r:id="rId11"/>
    <p:sldLayoutId id="2147483960" r:id="rId12"/>
    <p:sldLayoutId id="2147483961" r:id="rId13"/>
    <p:sldLayoutId id="2147483962" r:id="rId14"/>
    <p:sldLayoutId id="2147483970" r:id="rId15"/>
    <p:sldLayoutId id="2147483978" r:id="rId16"/>
    <p:sldLayoutId id="2147483951" r:id="rId17"/>
    <p:sldLayoutId id="2147483950" r:id="rId18"/>
    <p:sldLayoutId id="2147483981" r:id="rId19"/>
    <p:sldLayoutId id="2147483982" r:id="rId20"/>
    <p:sldLayoutId id="2147483983" r:id="rId21"/>
    <p:sldLayoutId id="2147483984" r:id="rId22"/>
    <p:sldLayoutId id="2147483971" r:id="rId23"/>
    <p:sldLayoutId id="2147483973" r:id="rId24"/>
    <p:sldLayoutId id="2147483985" r:id="rId25"/>
    <p:sldLayoutId id="2147483986" r:id="rId26"/>
    <p:sldLayoutId id="2147483976" r:id="rId27"/>
    <p:sldLayoutId id="2147483977" r:id="rId28"/>
    <p:sldLayoutId id="2147483975" r:id="rId29"/>
    <p:sldLayoutId id="2147483974" r:id="rId30"/>
    <p:sldLayoutId id="2147483964" r:id="rId31"/>
    <p:sldLayoutId id="2147483958" r:id="rId32"/>
    <p:sldLayoutId id="2147483990" r:id="rId33"/>
    <p:sldLayoutId id="2147483991" r:id="rId34"/>
    <p:sldLayoutId id="2147483965" r:id="rId35"/>
    <p:sldLayoutId id="2147483966" r:id="rId36"/>
    <p:sldLayoutId id="2147483967" r:id="rId37"/>
    <p:sldLayoutId id="2147483968" r:id="rId38"/>
    <p:sldLayoutId id="2147483979" r:id="rId39"/>
    <p:sldLayoutId id="2147483980" r:id="rId40"/>
  </p:sldLayoutIdLst>
  <p:hf hdr="0"/>
  <p:txStyles>
    <p:titleStyle>
      <a:lvl1pPr marL="0" indent="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DC8A-5E51-4FA8-7E46-B01E1CE4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Fairness, Privacy and Transparency by Design for AI/ML systems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3B43AE-FAC2-D073-19C8-77C8E72B16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A71988-582B-DF3B-1520-166F1720B1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4451883"/>
            <a:ext cx="4353560" cy="454025"/>
          </a:xfrm>
        </p:spPr>
        <p:txBody>
          <a:bodyPr/>
          <a:lstStyle/>
          <a:p>
            <a:r>
              <a:rPr lang="en-US" dirty="0"/>
              <a:t>Dr. Taufiq Asyhari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69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C78C05-496C-4102-C83D-1C242D4C00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Unfairness Occurrence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EB72C-0983-C732-8ADC-754256AB65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1242060"/>
            <a:ext cx="8280399" cy="2895598"/>
          </a:xfrm>
        </p:spPr>
        <p:txBody>
          <a:bodyPr/>
          <a:lstStyle/>
          <a:p>
            <a:r>
              <a:rPr lang="en-US" sz="1800" dirty="0"/>
              <a:t>Data (input)</a:t>
            </a:r>
          </a:p>
          <a:p>
            <a:pPr lvl="2"/>
            <a:r>
              <a:rPr lang="en-US" sz="1600" dirty="0"/>
              <a:t>Inaccurate or insufficient data</a:t>
            </a:r>
          </a:p>
          <a:p>
            <a:pPr lvl="2"/>
            <a:r>
              <a:rPr lang="en-US" sz="1600" dirty="0"/>
              <a:t>Underrepresentation</a:t>
            </a:r>
          </a:p>
          <a:p>
            <a:pPr lvl="2"/>
            <a:endParaRPr lang="en-US" sz="1800" dirty="0"/>
          </a:p>
          <a:p>
            <a:r>
              <a:rPr lang="en-US" sz="1800" dirty="0"/>
              <a:t>Models (output)</a:t>
            </a:r>
          </a:p>
          <a:p>
            <a:pPr lvl="2"/>
            <a:r>
              <a:rPr lang="en-US" sz="1600" dirty="0"/>
              <a:t>Discriminatory treatment of subpopulations</a:t>
            </a:r>
          </a:p>
          <a:p>
            <a:pPr lvl="2"/>
            <a:r>
              <a:rPr lang="en-US" sz="1600" dirty="0"/>
              <a:t>build or “post-process” models with subpopulation guarantees</a:t>
            </a:r>
          </a:p>
          <a:p>
            <a:pPr lvl="2"/>
            <a:r>
              <a:rPr lang="en-US" sz="1600" dirty="0"/>
              <a:t>Not fully causally related variable that are correlated to the protected class</a:t>
            </a:r>
          </a:p>
          <a:p>
            <a:pPr lvl="2"/>
            <a:endParaRPr lang="en-US" sz="1800" dirty="0"/>
          </a:p>
          <a:p>
            <a:r>
              <a:rPr lang="en-US" sz="1800" dirty="0"/>
              <a:t>Algorithms (process)</a:t>
            </a:r>
          </a:p>
          <a:p>
            <a:pPr lvl="2"/>
            <a:r>
              <a:rPr lang="en-US" sz="1600" dirty="0"/>
              <a:t>learning algorithm generating data through its decisions</a:t>
            </a:r>
          </a:p>
          <a:p>
            <a:pPr lvl="2"/>
            <a:r>
              <a:rPr lang="en-US" sz="1600" dirty="0"/>
              <a:t>e.g. don’t learn outcomes of denied mortgages</a:t>
            </a:r>
          </a:p>
          <a:p>
            <a:pPr lvl="2"/>
            <a:r>
              <a:rPr lang="en-US" sz="1600" dirty="0"/>
              <a:t>lack of clear train/test division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18559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666946-F886-D9C1-8CC6-F6F71874D5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Discrimination as Unfairness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BB8AB-3321-C52F-08B9-E52C6BD0F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80399" cy="2895598"/>
          </a:xfrm>
        </p:spPr>
        <p:txBody>
          <a:bodyPr/>
          <a:lstStyle/>
          <a:p>
            <a:r>
              <a:rPr lang="en-US" sz="1800" dirty="0"/>
              <a:t>Legal protection for Protected Classes </a:t>
            </a:r>
          </a:p>
          <a:p>
            <a:pPr lvl="2"/>
            <a:r>
              <a:rPr lang="en-US" sz="1600" dirty="0"/>
              <a:t>Typically includes race, color, religion, sex, disability, familial status, national origin, and age - depending on the law</a:t>
            </a:r>
          </a:p>
          <a:p>
            <a:pPr lvl="2"/>
            <a:r>
              <a:rPr lang="en-US" sz="1600" dirty="0"/>
              <a:t>Employment, credit, benefits and housing are targets of regulations </a:t>
            </a:r>
          </a:p>
          <a:p>
            <a:endParaRPr lang="en-US" sz="1800" dirty="0"/>
          </a:p>
          <a:p>
            <a:r>
              <a:rPr lang="en-US" sz="1800" dirty="0"/>
              <a:t>Types of Discrimination </a:t>
            </a:r>
          </a:p>
          <a:p>
            <a:pPr lvl="2"/>
            <a:r>
              <a:rPr lang="en-US" sz="1600" dirty="0"/>
              <a:t>Overt discrimination </a:t>
            </a:r>
          </a:p>
          <a:p>
            <a:pPr lvl="2"/>
            <a:r>
              <a:rPr lang="en-US" sz="1600" dirty="0"/>
              <a:t>Disparate treatment </a:t>
            </a:r>
          </a:p>
          <a:p>
            <a:pPr lvl="2"/>
            <a:r>
              <a:rPr lang="en-US" sz="1600" dirty="0"/>
              <a:t>Adverse impact or disparate impact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2903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D74A45-EDED-1A2B-0C8D-7767E536B4C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Describing Fairness: Anti-Classification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2C9DD-DB6B-D8DC-DE07-B7A706E9E2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80399" cy="2895598"/>
          </a:xfrm>
        </p:spPr>
        <p:txBody>
          <a:bodyPr/>
          <a:lstStyle/>
          <a:p>
            <a:r>
              <a:rPr lang="en-US" sz="1800" dirty="0"/>
              <a:t>One may not use Protected Class status when making a decision (i.e., building a learning model) </a:t>
            </a:r>
          </a:p>
          <a:p>
            <a:pPr lvl="2"/>
            <a:r>
              <a:rPr lang="en-US" sz="1600" dirty="0"/>
              <a:t>This corresponds to "disparate treatment"</a:t>
            </a:r>
          </a:p>
          <a:p>
            <a:pPr lvl="2"/>
            <a:r>
              <a:rPr lang="en-US" sz="1600" dirty="0"/>
              <a:t>Use of protected class status does not have to be explicit: Proxies for class status</a:t>
            </a:r>
          </a:p>
          <a:p>
            <a:endParaRPr lang="en-US" sz="1800" dirty="0"/>
          </a:p>
          <a:p>
            <a:r>
              <a:rPr lang="en-US" sz="1800" dirty="0"/>
              <a:t>Proxies for Protected Class status</a:t>
            </a:r>
          </a:p>
          <a:p>
            <a:pPr lvl="2"/>
            <a:r>
              <a:rPr lang="en-US" sz="1600" dirty="0"/>
              <a:t>Complexity of the model leads to class membership being used to make decisions in a way that cannot easily be found and ameliorated. </a:t>
            </a:r>
          </a:p>
          <a:p>
            <a:pPr lvl="2"/>
            <a:r>
              <a:rPr lang="en-US" sz="1600" dirty="0"/>
              <a:t>If variables used in the model have a strong relationship with class status, spurious correlation or poor model building could lead to a proxy problem. </a:t>
            </a:r>
          </a:p>
          <a:p>
            <a:endParaRPr lang="en-US" sz="1800" dirty="0"/>
          </a:p>
          <a:p>
            <a:r>
              <a:rPr lang="en-US" sz="1800" dirty="0"/>
              <a:t>Anti-classification may cause discrimination 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84719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3200EC-7300-6EEB-44D7-C997A64AC2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Describing Fairness: Classification Parity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87954-DF2A-ACD0-A4C0-44FA643090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80399" cy="2895598"/>
          </a:xfrm>
        </p:spPr>
        <p:txBody>
          <a:bodyPr/>
          <a:lstStyle/>
          <a:p>
            <a:r>
              <a:rPr lang="en-US" sz="1800" dirty="0"/>
              <a:t>Ensuring that common measures of predictive performance are equal across classes </a:t>
            </a:r>
          </a:p>
          <a:p>
            <a:pPr lvl="2"/>
            <a:r>
              <a:rPr lang="en-US" sz="1600" dirty="0"/>
              <a:t>Equalizing false positive and false negative rates </a:t>
            </a:r>
          </a:p>
          <a:p>
            <a:endParaRPr lang="en-US" sz="1800" dirty="0"/>
          </a:p>
          <a:p>
            <a:r>
              <a:rPr lang="en-US" sz="1800" dirty="0"/>
              <a:t>Differential validity </a:t>
            </a:r>
          </a:p>
          <a:p>
            <a:endParaRPr lang="en-US" sz="1800" dirty="0"/>
          </a:p>
          <a:p>
            <a:r>
              <a:rPr lang="en-US" sz="1800" dirty="0"/>
              <a:t>Examples of dangers when using classification parity: </a:t>
            </a:r>
          </a:p>
          <a:p>
            <a:pPr lvl="2"/>
            <a:r>
              <a:rPr lang="en-US" sz="1600" dirty="0"/>
              <a:t>Predatory lending </a:t>
            </a:r>
          </a:p>
          <a:p>
            <a:pPr lvl="2"/>
            <a:r>
              <a:rPr lang="en-US" sz="1600" dirty="0"/>
              <a:t>Increased crime in affected communities 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24122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9E6001-2EFD-BBB0-8562-D2E11C2349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Describing Fairness: Calibration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C5EFE-10E6-F260-4E8C-F5C2F03AC2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186419" cy="2895598"/>
          </a:xfrm>
        </p:spPr>
        <p:txBody>
          <a:bodyPr/>
          <a:lstStyle/>
          <a:p>
            <a:pPr algn="just"/>
            <a:r>
              <a:rPr lang="en-US" sz="1800" dirty="0"/>
              <a:t>Model outcomes, conditioned on risk, are independent of Protected Class status 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A calibrated model will predict that: </a:t>
            </a:r>
          </a:p>
          <a:p>
            <a:pPr algn="just"/>
            <a:endParaRPr lang="en-US" sz="1800" dirty="0"/>
          </a:p>
          <a:p>
            <a:pPr lvl="2" algn="just"/>
            <a:r>
              <a:rPr lang="en-US" sz="1600" dirty="0"/>
              <a:t>Protected Class members who have an estimated X% chance of defaulting truly default at a X% rate </a:t>
            </a:r>
          </a:p>
          <a:p>
            <a:pPr lvl="2" algn="just"/>
            <a:endParaRPr lang="en-US" sz="1600" dirty="0"/>
          </a:p>
          <a:p>
            <a:pPr lvl="2" algn="just"/>
            <a:r>
              <a:rPr lang="en-US" sz="1600" dirty="0"/>
              <a:t>Control class members who have the same estimated X% chance of defaulting truly default at the same X% rate </a:t>
            </a:r>
          </a:p>
          <a:p>
            <a:pPr algn="just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46373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C0FC50-93AC-3FA5-CE7B-E09D8726FF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Less Discriminatory AI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0BCA3-8FF2-2A70-2F37-6A38D48A23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041639" cy="2895598"/>
          </a:xfrm>
        </p:spPr>
        <p:txBody>
          <a:bodyPr/>
          <a:lstStyle/>
          <a:p>
            <a:r>
              <a:rPr lang="en-US" sz="1800" dirty="0"/>
              <a:t>Less discriminatory modeling: Focus on model fairness over social fairness </a:t>
            </a:r>
          </a:p>
          <a:p>
            <a:r>
              <a:rPr lang="en-US" sz="1800" dirty="0"/>
              <a:t>Same principles used to find viable less discriminatory models in traditional statistics can be used in Al models. Viable models are: </a:t>
            </a:r>
          </a:p>
          <a:p>
            <a:pPr lvl="2"/>
            <a:r>
              <a:rPr lang="en-US" sz="1600" dirty="0"/>
              <a:t>Similarly predictive </a:t>
            </a:r>
          </a:p>
          <a:p>
            <a:pPr lvl="2"/>
            <a:r>
              <a:rPr lang="en-US" sz="1600" dirty="0"/>
              <a:t>Have lower adverse impact </a:t>
            </a:r>
          </a:p>
          <a:p>
            <a:pPr lvl="2"/>
            <a:r>
              <a:rPr lang="en-US" sz="1600" dirty="0"/>
              <a:t>Are found through a "reasonable search" </a:t>
            </a:r>
          </a:p>
          <a:p>
            <a:pPr lvl="2"/>
            <a:endParaRPr lang="en-US" sz="1800" dirty="0"/>
          </a:p>
          <a:p>
            <a:r>
              <a:rPr lang="en-US" sz="1800" dirty="0"/>
              <a:t>Searching for alternatives in Al may take extra time. </a:t>
            </a:r>
          </a:p>
          <a:p>
            <a:pPr lvl="2"/>
            <a:r>
              <a:rPr lang="en-US" sz="1600" dirty="0"/>
              <a:t>However, advances in computing that have allowed Al to flourish also allow a more thorough search for alternatives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37617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BF0933-4C1B-FBC5-A81C-4AE0E1F310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Less Discriminatory AI Models: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FD190-6717-9266-970B-5CDA5149C5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Less Discriminatory Models may be found through: </a:t>
            </a:r>
          </a:p>
          <a:p>
            <a:pPr lvl="2"/>
            <a:r>
              <a:rPr lang="en-US" sz="1600" dirty="0"/>
              <a:t>Alternative feature selection: Smart searches, variable grouping, statistical methods</a:t>
            </a:r>
          </a:p>
          <a:p>
            <a:pPr lvl="2"/>
            <a:r>
              <a:rPr lang="en-US" sz="1600" dirty="0"/>
              <a:t>Adversarial modeling </a:t>
            </a:r>
          </a:p>
          <a:p>
            <a:pPr lvl="2"/>
            <a:r>
              <a:rPr lang="en-US" sz="1600" dirty="0"/>
              <a:t>Algorithm selection </a:t>
            </a:r>
          </a:p>
          <a:p>
            <a:pPr lvl="2"/>
            <a:r>
              <a:rPr lang="en-US" sz="1600" dirty="0"/>
              <a:t>Hyperparameter searches </a:t>
            </a:r>
          </a:p>
          <a:p>
            <a:pPr lvl="2"/>
            <a:r>
              <a:rPr lang="en-US" sz="1600" dirty="0"/>
              <a:t>Regularization </a:t>
            </a:r>
          </a:p>
          <a:p>
            <a:pPr lvl="2"/>
            <a:r>
              <a:rPr lang="en-US" sz="1600" dirty="0"/>
              <a:t>Data preprocessing 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2" descr="Mitigating bias throughout the AI lifecycle">
            <a:extLst>
              <a:ext uri="{FF2B5EF4-FFF2-40B4-BE49-F238E27FC236}">
                <a16:creationId xmlns:a16="http://schemas.microsoft.com/office/drawing/2014/main" id="{2FAED7FB-6277-94C2-37C7-C0A88CDC9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2291239"/>
            <a:ext cx="4695825" cy="177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016BCA-0F67-AD29-523E-A526D00DCFA9}"/>
              </a:ext>
            </a:extLst>
          </p:cNvPr>
          <p:cNvSpPr txBox="1"/>
          <p:nvPr/>
        </p:nvSpPr>
        <p:spPr>
          <a:xfrm>
            <a:off x="4791075" y="4171720"/>
            <a:ext cx="353654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50" dirty="0"/>
              <a:t>Open Source Fairness Programs: IBM's Al Fairness 360</a:t>
            </a:r>
          </a:p>
          <a:p>
            <a:pPr algn="ctr">
              <a:lnSpc>
                <a:spcPct val="100000"/>
              </a:lnSpc>
            </a:pPr>
            <a:r>
              <a:rPr lang="en-US" sz="1050" i="1" dirty="0"/>
              <a:t>Mitigating bias throughout the AI lifecycle </a:t>
            </a:r>
          </a:p>
          <a:p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2231041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357E9B-1D28-2BF3-5E51-9BABC27E56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12141-B0FC-4143-7BFE-955A7DC9F6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80399" cy="289559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Privacy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33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D556E9-8BAB-0D40-D55D-BEA0CF6ED7E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AE8E0-4CD6-C794-5B5F-3753F9675B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privacy preserving machine learning">
            <a:extLst>
              <a:ext uri="{FF2B5EF4-FFF2-40B4-BE49-F238E27FC236}">
                <a16:creationId xmlns:a16="http://schemas.microsoft.com/office/drawing/2014/main" id="{D7C57778-1646-4EA1-1791-D163F6364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46" y="1146429"/>
            <a:ext cx="6384908" cy="358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409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995A2E-1D3A-12CA-9061-C82410365CD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Privacy by Design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AD32F-BDF6-CDAB-D656-46245C3C0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Required by GDPR </a:t>
            </a:r>
          </a:p>
          <a:p>
            <a:endParaRPr lang="en-US" sz="1800" dirty="0"/>
          </a:p>
          <a:p>
            <a:r>
              <a:rPr lang="en-US" sz="1800" dirty="0"/>
              <a:t>Technical scope </a:t>
            </a:r>
          </a:p>
          <a:p>
            <a:pPr lvl="2"/>
            <a:r>
              <a:rPr lang="en-US" sz="1600" dirty="0"/>
              <a:t>Engineering toolbox </a:t>
            </a:r>
          </a:p>
          <a:p>
            <a:pPr lvl="2"/>
            <a:r>
              <a:rPr lang="en-US" sz="1600" dirty="0"/>
              <a:t>Puzzle pieces - not complete solutions </a:t>
            </a:r>
          </a:p>
          <a:p>
            <a:pPr lvl="2"/>
            <a:endParaRPr lang="en-US" sz="1600" dirty="0"/>
          </a:p>
          <a:p>
            <a:r>
              <a:rPr lang="en-US" sz="1800" dirty="0"/>
              <a:t>Assuming: </a:t>
            </a:r>
          </a:p>
          <a:p>
            <a:pPr lvl="2"/>
            <a:r>
              <a:rPr lang="en-US" sz="1600" dirty="0"/>
              <a:t>Legal requirements </a:t>
            </a:r>
          </a:p>
          <a:p>
            <a:pPr lvl="2"/>
            <a:r>
              <a:rPr lang="en-US" sz="1600" dirty="0"/>
              <a:t>Security primitives </a:t>
            </a:r>
          </a:p>
          <a:p>
            <a:endParaRPr lang="en-US" sz="1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4C53E1-C864-6EDE-0820-DC702788DCAD}"/>
              </a:ext>
            </a:extLst>
          </p:cNvPr>
          <p:cNvSpPr/>
          <p:nvPr/>
        </p:nvSpPr>
        <p:spPr>
          <a:xfrm>
            <a:off x="6171051" y="770930"/>
            <a:ext cx="933450" cy="923925"/>
          </a:xfrm>
          <a:prstGeom prst="ellipse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kern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Organisation</a:t>
            </a:r>
            <a:endParaRPr lang="en-GB" sz="1350" kern="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43B3AE-F647-16E4-1997-CB383D8CFED0}"/>
              </a:ext>
            </a:extLst>
          </p:cNvPr>
          <p:cNvSpPr/>
          <p:nvPr/>
        </p:nvSpPr>
        <p:spPr>
          <a:xfrm>
            <a:off x="7327746" y="1164550"/>
            <a:ext cx="933450" cy="923925"/>
          </a:xfrm>
          <a:prstGeom prst="ellipse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kern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Legal</a:t>
            </a:r>
            <a:endParaRPr lang="en-GB" sz="1350" kern="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CAD977-E6C8-34F2-3B02-13407E4B2FEA}"/>
              </a:ext>
            </a:extLst>
          </p:cNvPr>
          <p:cNvSpPr/>
          <p:nvPr/>
        </p:nvSpPr>
        <p:spPr>
          <a:xfrm>
            <a:off x="7951674" y="2158722"/>
            <a:ext cx="933450" cy="923925"/>
          </a:xfrm>
          <a:prstGeom prst="ellipse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kern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UX</a:t>
            </a:r>
            <a:endParaRPr lang="en-GB" sz="1350" kern="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27386F6-796B-5631-A2D9-122FE63D3D50}"/>
              </a:ext>
            </a:extLst>
          </p:cNvPr>
          <p:cNvSpPr/>
          <p:nvPr/>
        </p:nvSpPr>
        <p:spPr>
          <a:xfrm>
            <a:off x="7327746" y="3209330"/>
            <a:ext cx="933450" cy="923925"/>
          </a:xfrm>
          <a:prstGeom prst="ellipse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kern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Culture</a:t>
            </a:r>
            <a:endParaRPr lang="en-GB" sz="1350" kern="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01B564-CC9D-8FC5-64F7-A0C45AF1E16A}"/>
              </a:ext>
            </a:extLst>
          </p:cNvPr>
          <p:cNvSpPr/>
          <p:nvPr/>
        </p:nvSpPr>
        <p:spPr>
          <a:xfrm>
            <a:off x="6171051" y="3722489"/>
            <a:ext cx="933450" cy="923925"/>
          </a:xfrm>
          <a:prstGeom prst="ellipse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kern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Architecture</a:t>
            </a:r>
            <a:endParaRPr lang="en-GB" sz="1350" kern="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4B200D-5F39-B2E2-C566-EF39F24E52B5}"/>
              </a:ext>
            </a:extLst>
          </p:cNvPr>
          <p:cNvSpPr/>
          <p:nvPr/>
        </p:nvSpPr>
        <p:spPr>
          <a:xfrm>
            <a:off x="5014356" y="3209330"/>
            <a:ext cx="933450" cy="923925"/>
          </a:xfrm>
          <a:prstGeom prst="ellipse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kern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Statistics</a:t>
            </a:r>
            <a:endParaRPr lang="en-GB" sz="1350" kern="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C165EB-726C-CCB8-0DC9-C7F3F3C0CF1A}"/>
              </a:ext>
            </a:extLst>
          </p:cNvPr>
          <p:cNvSpPr/>
          <p:nvPr/>
        </p:nvSpPr>
        <p:spPr>
          <a:xfrm>
            <a:off x="4572000" y="2186344"/>
            <a:ext cx="933450" cy="923925"/>
          </a:xfrm>
          <a:prstGeom prst="ellipse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Process</a:t>
            </a:r>
            <a:endParaRPr lang="en-GB" sz="1200" kern="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0A361-4431-6C69-2617-E35B797F96B6}"/>
              </a:ext>
            </a:extLst>
          </p:cNvPr>
          <p:cNvSpPr/>
          <p:nvPr/>
        </p:nvSpPr>
        <p:spPr>
          <a:xfrm>
            <a:off x="5014356" y="1177290"/>
            <a:ext cx="933450" cy="923925"/>
          </a:xfrm>
          <a:prstGeom prst="ellipse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Security</a:t>
            </a:r>
            <a:endParaRPr lang="en-GB" sz="1200" kern="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A911FB-1670-5ED1-CB8F-38B4D7578F63}"/>
              </a:ext>
            </a:extLst>
          </p:cNvPr>
          <p:cNvSpPr/>
          <p:nvPr/>
        </p:nvSpPr>
        <p:spPr>
          <a:xfrm>
            <a:off x="6097094" y="2115145"/>
            <a:ext cx="1081364" cy="1094185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kern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Privacy</a:t>
            </a:r>
            <a:endParaRPr lang="en-GB" sz="1350" kern="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627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D9BAA8-9744-B81A-3750-B02262C214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Courtesy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84DD9-A2F7-41D4-62CE-B308308DF4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80399" cy="2895598"/>
          </a:xfrm>
        </p:spPr>
        <p:txBody>
          <a:bodyPr/>
          <a:lstStyle/>
          <a:p>
            <a:r>
              <a:rPr lang="en-US" sz="1800" dirty="0"/>
              <a:t>Compiled from </a:t>
            </a:r>
          </a:p>
          <a:p>
            <a:pPr lvl="2"/>
            <a:r>
              <a:rPr lang="en-US" sz="1600" dirty="0"/>
              <a:t>P </a:t>
            </a:r>
            <a:r>
              <a:rPr lang="en-US" sz="1600" dirty="0" err="1"/>
              <a:t>Missier</a:t>
            </a:r>
            <a:r>
              <a:rPr lang="en-US" sz="1600" dirty="0"/>
              <a:t>, Transparency in ML and AI, Digital Catapult London, Mar. 2018.</a:t>
            </a:r>
          </a:p>
          <a:p>
            <a:pPr lvl="2"/>
            <a:r>
              <a:rPr lang="en-US" sz="1600" dirty="0"/>
              <a:t>L </a:t>
            </a:r>
            <a:r>
              <a:rPr lang="en-US" sz="1600" dirty="0" err="1"/>
              <a:t>Albertsson</a:t>
            </a:r>
            <a:r>
              <a:rPr lang="en-US" sz="1600" dirty="0"/>
              <a:t>, Privacy by Design, </a:t>
            </a:r>
            <a:r>
              <a:rPr lang="en-US" sz="1600" dirty="0" err="1"/>
              <a:t>Jfokus</a:t>
            </a:r>
            <a:r>
              <a:rPr lang="en-US" sz="1600" dirty="0"/>
              <a:t>, 2018. </a:t>
            </a:r>
          </a:p>
          <a:p>
            <a:pPr lvl="2"/>
            <a:r>
              <a:rPr lang="en-US" sz="1600" dirty="0"/>
              <a:t>N Schmidt, Fairness in AI: How to Identify and Fix Discrimination in Machine Learning, Maryland AI Group, 2019. </a:t>
            </a:r>
          </a:p>
          <a:p>
            <a:pPr lvl="2"/>
            <a:r>
              <a:rPr lang="en-US" sz="1600" dirty="0"/>
              <a:t>P Bennett, et al., Fairness-aware Machine Learning: Practical Challenges and Lessons Learned, WSDM 2019. </a:t>
            </a:r>
          </a:p>
          <a:p>
            <a:pPr lvl="2"/>
            <a:r>
              <a:rPr lang="en-US" sz="1600" dirty="0"/>
              <a:t>A Roth, (Un)fairness in Machine Learning, University of Pennsylvania. </a:t>
            </a:r>
          </a:p>
          <a:p>
            <a:pPr lvl="2"/>
            <a:r>
              <a:rPr lang="en-US" sz="1600" dirty="0"/>
              <a:t>M-A </a:t>
            </a:r>
            <a:r>
              <a:rPr lang="en-US" sz="1600" dirty="0" err="1"/>
              <a:t>Clinciu</a:t>
            </a:r>
            <a:r>
              <a:rPr lang="en-US" sz="1600" dirty="0"/>
              <a:t> and HF Hastie, A Survey of Explainable AI Terminology, Workshop on Interactive Natural Language Technology for XAI, 2019. </a:t>
            </a:r>
          </a:p>
          <a:p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51519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6A69A-72F3-9A3C-5F5A-D60EE26108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Privacy by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E1BBE-1C6C-E8F6-EB47-356005C55A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1188720"/>
            <a:ext cx="5645149" cy="2895598"/>
          </a:xfrm>
        </p:spPr>
        <p:txBody>
          <a:bodyPr/>
          <a:lstStyle/>
          <a:p>
            <a:r>
              <a:rPr lang="en-US" sz="1800" dirty="0"/>
              <a:t>Right to be forgotten </a:t>
            </a:r>
          </a:p>
          <a:p>
            <a:r>
              <a:rPr lang="en-US" sz="1800" dirty="0"/>
              <a:t>Limited collection </a:t>
            </a:r>
          </a:p>
          <a:p>
            <a:r>
              <a:rPr lang="en-US" sz="1800" dirty="0"/>
              <a:t>Limited retention </a:t>
            </a:r>
          </a:p>
          <a:p>
            <a:r>
              <a:rPr lang="en-US" sz="1800" dirty="0"/>
              <a:t>Limited access </a:t>
            </a:r>
          </a:p>
          <a:p>
            <a:pPr lvl="2"/>
            <a:r>
              <a:rPr lang="en-US" sz="1600" dirty="0"/>
              <a:t>From employees </a:t>
            </a:r>
          </a:p>
          <a:p>
            <a:pPr lvl="2"/>
            <a:r>
              <a:rPr lang="en-US" sz="1600" dirty="0"/>
              <a:t>In case of security breach</a:t>
            </a:r>
          </a:p>
          <a:p>
            <a:r>
              <a:rPr lang="en-US" sz="1800" dirty="0"/>
              <a:t>Consent for processing </a:t>
            </a:r>
          </a:p>
          <a:p>
            <a:r>
              <a:rPr lang="en-US" sz="1800" dirty="0"/>
              <a:t>Right for explanations </a:t>
            </a:r>
          </a:p>
          <a:p>
            <a:r>
              <a:rPr lang="en-US" sz="1800" dirty="0"/>
              <a:t>Right to correct data </a:t>
            </a:r>
          </a:p>
          <a:p>
            <a:r>
              <a:rPr lang="en-US" sz="1800" dirty="0"/>
              <a:t>User data enumeration </a:t>
            </a:r>
          </a:p>
          <a:p>
            <a:r>
              <a:rPr lang="en-US" sz="1800" dirty="0"/>
              <a:t>User data export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15527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2CCB73-DE3C-FE04-0324-AA1E229408E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Traditional Data-Centric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F3751-7E5F-59A9-3C17-DA77067680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Monolith </a:t>
            </a:r>
          </a:p>
          <a:p>
            <a:endParaRPr lang="en-US" sz="1800" dirty="0"/>
          </a:p>
          <a:p>
            <a:r>
              <a:rPr lang="en-US" sz="1800" dirty="0"/>
              <a:t>All data in one place </a:t>
            </a:r>
          </a:p>
          <a:p>
            <a:endParaRPr lang="en-US" sz="1800" dirty="0"/>
          </a:p>
          <a:p>
            <a:r>
              <a:rPr lang="en-US" sz="1800" dirty="0"/>
              <a:t>Analytics and online serving from </a:t>
            </a:r>
          </a:p>
          <a:p>
            <a:pPr marL="0" indent="0">
              <a:buNone/>
            </a:pPr>
            <a:r>
              <a:rPr lang="en-US" sz="1800" dirty="0"/>
              <a:t>     single database </a:t>
            </a:r>
          </a:p>
          <a:p>
            <a:endParaRPr lang="en-US" sz="1800" dirty="0"/>
          </a:p>
          <a:p>
            <a:r>
              <a:rPr lang="en-US" sz="1800" dirty="0"/>
              <a:t>Current state, mutable 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10201-7A3C-D448-D04E-02F78D258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69" y="1123950"/>
            <a:ext cx="3332003" cy="2848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9934A4-35A1-232E-6FE1-AB4621B07776}"/>
              </a:ext>
            </a:extLst>
          </p:cNvPr>
          <p:cNvSpPr txBox="1"/>
          <p:nvPr/>
        </p:nvSpPr>
        <p:spPr>
          <a:xfrm>
            <a:off x="6926847" y="3984725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(Albertsson, 2018)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91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FC106B-0789-0BD6-7A23-CA2F04BB8CD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Big Data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093D7-D0E7-931F-E3E7-D80227508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sz="1800" dirty="0"/>
              <a:t>Rationales: </a:t>
            </a:r>
          </a:p>
          <a:p>
            <a:pPr lvl="2"/>
            <a:r>
              <a:rPr lang="en-US" sz="1600" dirty="0"/>
              <a:t>Emerging types of data-driven AI</a:t>
            </a:r>
          </a:p>
          <a:p>
            <a:pPr lvl="2"/>
            <a:r>
              <a:rPr lang="en-US" sz="1600" dirty="0"/>
              <a:t>Rapid product iterations</a:t>
            </a:r>
          </a:p>
          <a:p>
            <a:pPr lvl="2"/>
            <a:r>
              <a:rPr lang="en-US" sz="1600" dirty="0"/>
              <a:t>Data-driven feedback </a:t>
            </a:r>
          </a:p>
          <a:p>
            <a:pPr lvl="2"/>
            <a:r>
              <a:rPr lang="en-US" sz="1600" dirty="0"/>
              <a:t>Democratized data</a:t>
            </a:r>
          </a:p>
          <a:p>
            <a:pPr lvl="2"/>
            <a:r>
              <a:rPr lang="en-US" sz="1600" dirty="0"/>
              <a:t>Robustness for scaling up business logic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30167-EB3C-1FB2-9BCF-FB1A992D7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945394"/>
            <a:ext cx="7838694" cy="1359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AF998-8BBE-3014-5079-AAD30A296BA2}"/>
              </a:ext>
            </a:extLst>
          </p:cNvPr>
          <p:cNvSpPr txBox="1"/>
          <p:nvPr/>
        </p:nvSpPr>
        <p:spPr>
          <a:xfrm>
            <a:off x="3718237" y="2316843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(Albertsson, 2018)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17558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A51F8B-9332-A80A-2310-CF7765E1CD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Data Processing at Scale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B354E-BE5D-FF02-3DDE-DBA185A1AC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F1E6E-ACE9-ED26-02DF-0A937DE0F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028700"/>
            <a:ext cx="6186069" cy="3319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ED459-2599-9894-715C-DC76BE25C03C}"/>
              </a:ext>
            </a:extLst>
          </p:cNvPr>
          <p:cNvSpPr txBox="1"/>
          <p:nvPr/>
        </p:nvSpPr>
        <p:spPr>
          <a:xfrm>
            <a:off x="3692024" y="4422070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(Albertsson, 2018)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28479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A9CB7D-B8A2-C6BB-77EE-F8F5D54F52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Personal information (PII)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0D5B3-3BC4-4ED7-75AB-1F97FD7730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4505959" cy="2895598"/>
          </a:xfrm>
        </p:spPr>
        <p:txBody>
          <a:bodyPr/>
          <a:lstStyle/>
          <a:p>
            <a:r>
              <a:rPr lang="en-US" sz="1800" dirty="0"/>
              <a:t>A need of field/dataset classification</a:t>
            </a:r>
          </a:p>
          <a:p>
            <a:endParaRPr lang="en-US" sz="1800" dirty="0"/>
          </a:p>
          <a:p>
            <a:r>
              <a:rPr lang="en-US" sz="1800" dirty="0"/>
              <a:t>Is application content sensitive? </a:t>
            </a:r>
          </a:p>
          <a:p>
            <a:pPr lvl="2"/>
            <a:r>
              <a:rPr lang="en-US" sz="1600" dirty="0"/>
              <a:t>Music playlists - perhaps not </a:t>
            </a:r>
          </a:p>
          <a:p>
            <a:pPr lvl="2"/>
            <a:r>
              <a:rPr lang="en-US" sz="1600" dirty="0"/>
              <a:t>Running tracks, taxi rides - apparently </a:t>
            </a:r>
          </a:p>
          <a:p>
            <a:pPr lvl="2"/>
            <a:r>
              <a:rPr lang="en-US" sz="1600" dirty="0"/>
              <a:t>In-application messages - probably </a:t>
            </a:r>
          </a:p>
          <a:p>
            <a:endParaRPr lang="en-US" sz="18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5F536AB-D134-1CB4-F418-5D8846804E52}"/>
              </a:ext>
            </a:extLst>
          </p:cNvPr>
          <p:cNvSpPr txBox="1">
            <a:spLocks/>
          </p:cNvSpPr>
          <p:nvPr/>
        </p:nvSpPr>
        <p:spPr>
          <a:xfrm>
            <a:off x="5704841" y="1295400"/>
            <a:ext cx="4505959" cy="28955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marR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 - sensitive data </a:t>
            </a:r>
          </a:p>
          <a:p>
            <a:pPr lvl="2"/>
            <a:r>
              <a:rPr lang="en-US" sz="1400" dirty="0"/>
              <a:t>GPS location </a:t>
            </a:r>
          </a:p>
          <a:p>
            <a:pPr lvl="2"/>
            <a:r>
              <a:rPr lang="en-US" sz="1400" dirty="0"/>
              <a:t>Messages </a:t>
            </a:r>
          </a:p>
          <a:p>
            <a:pPr lvl="2"/>
            <a:r>
              <a:rPr lang="en-US" sz="1400" dirty="0"/>
              <a:t>Views, likes </a:t>
            </a:r>
            <a:endParaRPr lang="en-US" sz="1600" dirty="0"/>
          </a:p>
          <a:p>
            <a:r>
              <a:rPr lang="en-US" sz="1600" dirty="0">
                <a:solidFill>
                  <a:srgbClr val="FFFF00"/>
                </a:solidFill>
              </a:rPr>
              <a:t>Yellow</a:t>
            </a:r>
            <a:r>
              <a:rPr lang="en-US" sz="1600" dirty="0"/>
              <a:t> - personal data </a:t>
            </a:r>
          </a:p>
          <a:p>
            <a:pPr lvl="2"/>
            <a:r>
              <a:rPr lang="en-US" sz="1400" dirty="0"/>
              <a:t>IDs (user, device) </a:t>
            </a:r>
          </a:p>
          <a:p>
            <a:pPr lvl="2"/>
            <a:r>
              <a:rPr lang="en-US" sz="1400" dirty="0"/>
              <a:t>Name, email, address </a:t>
            </a:r>
          </a:p>
          <a:p>
            <a:pPr lvl="2"/>
            <a:r>
              <a:rPr lang="en-US" sz="1400" dirty="0"/>
              <a:t>IP address </a:t>
            </a:r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- insensitive data </a:t>
            </a:r>
          </a:p>
          <a:p>
            <a:pPr lvl="2"/>
            <a:r>
              <a:rPr lang="en-US" sz="1400" dirty="0"/>
              <a:t>Not related to persons </a:t>
            </a:r>
          </a:p>
          <a:p>
            <a:pPr lvl="2"/>
            <a:r>
              <a:rPr lang="en-US" sz="1400" dirty="0"/>
              <a:t>Aggregated numbers 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Grey</a:t>
            </a:r>
            <a:r>
              <a:rPr lang="en-US" sz="1600" dirty="0"/>
              <a:t> zone </a:t>
            </a:r>
          </a:p>
          <a:p>
            <a:pPr lvl="2"/>
            <a:r>
              <a:rPr lang="en-US" sz="1400" dirty="0"/>
              <a:t>Birth date, zip code </a:t>
            </a:r>
          </a:p>
          <a:p>
            <a:pPr lvl="2"/>
            <a:r>
              <a:rPr lang="en-US" sz="1400" dirty="0"/>
              <a:t>Recommendation / ads models? </a:t>
            </a:r>
          </a:p>
        </p:txBody>
      </p:sp>
    </p:spTree>
    <p:extLst>
      <p:ext uri="{BB962C8B-B14F-4D97-AF65-F5344CB8AC3E}">
        <p14:creationId xmlns:p14="http://schemas.microsoft.com/office/powerpoint/2010/main" val="2135446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5C5E29-1114-0C9F-0B2A-259C8BEAD5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Possible Strategy: Privacy Protection at Ingress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B4C58-C082-A56F-DAF9-7572753455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Scramble/shuffle on arrival </a:t>
            </a:r>
          </a:p>
          <a:p>
            <a:endParaRPr lang="en-US" sz="1800" dirty="0"/>
          </a:p>
          <a:p>
            <a:r>
              <a:rPr lang="en-US" sz="1800" dirty="0"/>
              <a:t>Pros: </a:t>
            </a:r>
          </a:p>
          <a:p>
            <a:pPr lvl="2"/>
            <a:r>
              <a:rPr lang="en-US" sz="1600" dirty="0"/>
              <a:t>Simple to implement </a:t>
            </a:r>
          </a:p>
          <a:p>
            <a:endParaRPr lang="en-US" sz="1800" dirty="0"/>
          </a:p>
          <a:p>
            <a:r>
              <a:rPr lang="en-US" sz="1800" dirty="0"/>
              <a:t>Cons:  </a:t>
            </a:r>
          </a:p>
          <a:p>
            <a:pPr lvl="2"/>
            <a:r>
              <a:rPr lang="en-US" sz="1600" dirty="0"/>
              <a:t>Limits value extraction </a:t>
            </a:r>
          </a:p>
          <a:p>
            <a:pPr lvl="2"/>
            <a:r>
              <a:rPr lang="en-US" sz="1600" dirty="0" err="1"/>
              <a:t>Deanonymisation</a:t>
            </a:r>
            <a:r>
              <a:rPr lang="en-US" sz="1600" dirty="0"/>
              <a:t> possible 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1EF38-C1D0-D757-AF50-C3B02E74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090" y="1543050"/>
            <a:ext cx="3657737" cy="1449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28656B-458F-0183-F9BD-0DDC5D23ABC8}"/>
              </a:ext>
            </a:extLst>
          </p:cNvPr>
          <p:cNvSpPr txBox="1"/>
          <p:nvPr/>
        </p:nvSpPr>
        <p:spPr>
          <a:xfrm>
            <a:off x="5690319" y="3000184"/>
            <a:ext cx="2403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Adapted from (Albertsson, 2018)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95913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AD0896-E7EB-4855-3A52-51331E8464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Privacy Protection at Egress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A816A-8333-4980-2F46-2B0CAAFE77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Pros: </a:t>
            </a:r>
          </a:p>
          <a:p>
            <a:pPr lvl="2"/>
            <a:r>
              <a:rPr lang="en-US" sz="1600" dirty="0"/>
              <a:t>Enabling processing in opaque box</a:t>
            </a:r>
          </a:p>
          <a:p>
            <a:pPr lvl="2"/>
            <a:r>
              <a:rPr lang="en-US" sz="1600" dirty="0"/>
              <a:t>Simpler to reason about </a:t>
            </a:r>
          </a:p>
          <a:p>
            <a:endParaRPr lang="en-US" sz="1800" dirty="0"/>
          </a:p>
          <a:p>
            <a:r>
              <a:rPr lang="en-US" sz="1800" dirty="0"/>
              <a:t>Cons:  </a:t>
            </a:r>
          </a:p>
          <a:p>
            <a:pPr lvl="2"/>
            <a:r>
              <a:rPr lang="en-US" sz="1600" dirty="0"/>
              <a:t>Strict operations required </a:t>
            </a:r>
          </a:p>
          <a:p>
            <a:pPr lvl="2"/>
            <a:r>
              <a:rPr lang="en-US" sz="1600" dirty="0"/>
              <a:t>Exploratory analytics need explicit egress / classification 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12F95-76E5-C73B-EBAE-ED8722779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0" y="1490857"/>
            <a:ext cx="2973751" cy="2605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3F12CB-1861-4176-9AF9-E26FD929B530}"/>
              </a:ext>
            </a:extLst>
          </p:cNvPr>
          <p:cNvSpPr txBox="1"/>
          <p:nvPr/>
        </p:nvSpPr>
        <p:spPr>
          <a:xfrm>
            <a:off x="6331743" y="4119130"/>
            <a:ext cx="3323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Adapted from (Albertsson, 2018)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78101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00BF28-13C9-7E66-DF85-83263AC109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Permission to Process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8714A-9A89-26DB-6807-ADC21ABC35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1112464"/>
            <a:ext cx="7934959" cy="2895598"/>
          </a:xfrm>
        </p:spPr>
        <p:txBody>
          <a:bodyPr/>
          <a:lstStyle/>
          <a:p>
            <a:r>
              <a:rPr lang="en-US" sz="1800" dirty="0"/>
              <a:t>Processing personal data requires a sanction </a:t>
            </a:r>
          </a:p>
          <a:p>
            <a:pPr lvl="2"/>
            <a:r>
              <a:rPr lang="en-US" sz="1600" dirty="0"/>
              <a:t>Business motive is not sufficient </a:t>
            </a:r>
          </a:p>
          <a:p>
            <a:r>
              <a:rPr lang="en-US" sz="1800" dirty="0"/>
              <a:t>Explicit sanction </a:t>
            </a:r>
          </a:p>
          <a:p>
            <a:pPr lvl="2"/>
            <a:r>
              <a:rPr lang="en-US" sz="1600" dirty="0"/>
              <a:t>Consent from user </a:t>
            </a:r>
          </a:p>
          <a:p>
            <a:pPr lvl="2"/>
            <a:r>
              <a:rPr lang="en-US" sz="1600" dirty="0"/>
              <a:t>Necessary to perform core service </a:t>
            </a:r>
          </a:p>
          <a:p>
            <a:r>
              <a:rPr lang="en-US" sz="1800" dirty="0"/>
              <a:t>Implicit sanction </a:t>
            </a:r>
          </a:p>
          <a:p>
            <a:pPr lvl="2"/>
            <a:r>
              <a:rPr lang="en-US" sz="1600" dirty="0"/>
              <a:t>Required by regulations </a:t>
            </a:r>
          </a:p>
          <a:p>
            <a:pPr lvl="3"/>
            <a:r>
              <a:rPr lang="en-US" sz="1200" dirty="0"/>
              <a:t>Detect money laundry, fraud, abuse </a:t>
            </a:r>
          </a:p>
          <a:p>
            <a:pPr lvl="3"/>
            <a:r>
              <a:rPr lang="en-US" sz="1200" dirty="0"/>
              <a:t>Bookkeeping </a:t>
            </a:r>
          </a:p>
          <a:p>
            <a:r>
              <a:rPr lang="en-US" sz="1800" dirty="0"/>
              <a:t>Not exempt user </a:t>
            </a:r>
          </a:p>
          <a:p>
            <a:pPr lvl="2"/>
            <a:r>
              <a:rPr lang="en-US" sz="1600" dirty="0"/>
              <a:t>Not underage </a:t>
            </a:r>
          </a:p>
          <a:p>
            <a:pPr lvl="2"/>
            <a:r>
              <a:rPr lang="en-US" sz="1600" dirty="0"/>
              <a:t>No hidden identity </a:t>
            </a:r>
          </a:p>
          <a:p>
            <a:r>
              <a:rPr lang="en-US" sz="1800" dirty="0"/>
              <a:t>Towards oblivion: </a:t>
            </a:r>
            <a:r>
              <a:rPr lang="en-US" sz="1800" dirty="0" err="1"/>
              <a:t>Pll</a:t>
            </a:r>
            <a:r>
              <a:rPr lang="en-US" sz="1800" dirty="0"/>
              <a:t> data needs to be governed, collared, or discarded </a:t>
            </a:r>
          </a:p>
          <a:p>
            <a:pPr lvl="2"/>
            <a:r>
              <a:rPr lang="en-US" sz="1600" dirty="0"/>
              <a:t>Discard what you can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64373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699EB-EF54-082D-FA81-2125A7B1339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Discard: </a:t>
            </a:r>
            <a:r>
              <a:rPr lang="en-US" dirty="0" err="1"/>
              <a:t>Anonymisation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76440-D534-8F0A-5A4D-246810EBB0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Discard all </a:t>
            </a:r>
            <a:r>
              <a:rPr lang="en-US" sz="1800" dirty="0" err="1"/>
              <a:t>Pll</a:t>
            </a:r>
            <a:r>
              <a:rPr lang="en-US" sz="1800" dirty="0"/>
              <a:t> </a:t>
            </a:r>
          </a:p>
          <a:p>
            <a:pPr lvl="2"/>
            <a:r>
              <a:rPr lang="en-US" sz="1600" dirty="0"/>
              <a:t>User id in example </a:t>
            </a:r>
          </a:p>
          <a:p>
            <a:pPr lvl="2"/>
            <a:endParaRPr lang="en-US" sz="1800" dirty="0"/>
          </a:p>
          <a:p>
            <a:r>
              <a:rPr lang="en-US" sz="1800" dirty="0"/>
              <a:t>No link between records or datasets </a:t>
            </a:r>
          </a:p>
          <a:p>
            <a:pPr lvl="1"/>
            <a:endParaRPr lang="en-US" sz="800" dirty="0"/>
          </a:p>
          <a:p>
            <a:r>
              <a:rPr lang="en-US" sz="1800" dirty="0"/>
              <a:t>Replace with non-PII </a:t>
            </a:r>
          </a:p>
          <a:p>
            <a:pPr lvl="2"/>
            <a:r>
              <a:rPr lang="en-US" sz="1600" dirty="0"/>
              <a:t>E.g. age, gender, country </a:t>
            </a:r>
          </a:p>
          <a:p>
            <a:endParaRPr lang="en-US" sz="1800" dirty="0"/>
          </a:p>
          <a:p>
            <a:r>
              <a:rPr lang="en-US" sz="1800" dirty="0"/>
              <a:t>Still no link </a:t>
            </a:r>
          </a:p>
          <a:p>
            <a:pPr lvl="2"/>
            <a:r>
              <a:rPr lang="en-US" sz="1600" dirty="0"/>
              <a:t>Beware: rare combination can lead to no </a:t>
            </a:r>
            <a:r>
              <a:rPr lang="en-US" sz="1600" dirty="0" err="1"/>
              <a:t>anonymisation</a:t>
            </a:r>
            <a:r>
              <a:rPr lang="en-US" sz="1600" dirty="0"/>
              <a:t> 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69975-FC85-314A-4826-813E35C46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159" y="937260"/>
            <a:ext cx="3379053" cy="2933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FC6119-35F9-D0B0-A27B-559AD50A6CAE}"/>
              </a:ext>
            </a:extLst>
          </p:cNvPr>
          <p:cNvSpPr txBox="1"/>
          <p:nvPr/>
        </p:nvSpPr>
        <p:spPr>
          <a:xfrm>
            <a:off x="6046439" y="3972115"/>
            <a:ext cx="21339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Adapted from (Albertsson, 2018)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965110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1EE973-DEB3-EFFB-0EAE-93A62FD523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Partial Discard: </a:t>
            </a:r>
            <a:r>
              <a:rPr lang="en-US" dirty="0" err="1"/>
              <a:t>Pseudonymisation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34776-CD69-BE26-B296-66ADCF6A1B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Hash </a:t>
            </a:r>
            <a:r>
              <a:rPr lang="en-US" sz="1800" dirty="0" err="1"/>
              <a:t>Pll</a:t>
            </a:r>
            <a:r>
              <a:rPr lang="en-US" sz="1800" dirty="0"/>
              <a:t> </a:t>
            </a:r>
          </a:p>
          <a:p>
            <a:r>
              <a:rPr lang="en-US" sz="1800" dirty="0"/>
              <a:t>Records are linked </a:t>
            </a:r>
          </a:p>
          <a:p>
            <a:pPr lvl="2"/>
            <a:r>
              <a:rPr lang="en-US" sz="1600" dirty="0"/>
              <a:t>Across datasets </a:t>
            </a:r>
          </a:p>
          <a:p>
            <a:pPr lvl="2"/>
            <a:r>
              <a:rPr lang="en-US" sz="1600" dirty="0"/>
              <a:t>Persons can be identified (with additional data) </a:t>
            </a:r>
          </a:p>
          <a:p>
            <a:pPr lvl="2"/>
            <a:r>
              <a:rPr lang="en-US" sz="1600" dirty="0"/>
              <a:t>Hash recoverable from </a:t>
            </a:r>
            <a:r>
              <a:rPr lang="en-US" sz="1600" dirty="0" err="1"/>
              <a:t>Pll</a:t>
            </a:r>
            <a:r>
              <a:rPr lang="en-US" sz="1600" dirty="0"/>
              <a:t> </a:t>
            </a:r>
          </a:p>
          <a:p>
            <a:pPr lvl="2"/>
            <a:endParaRPr lang="en-US" sz="1800" dirty="0"/>
          </a:p>
          <a:p>
            <a:r>
              <a:rPr lang="en-US" sz="1800" dirty="0"/>
              <a:t>Hash </a:t>
            </a:r>
            <a:r>
              <a:rPr lang="en-US" sz="1800" dirty="0" err="1"/>
              <a:t>Pll</a:t>
            </a:r>
            <a:r>
              <a:rPr lang="en-US" sz="1800" dirty="0"/>
              <a:t> + salt </a:t>
            </a:r>
          </a:p>
          <a:p>
            <a:pPr lvl="2"/>
            <a:r>
              <a:rPr lang="en-US" sz="1600" dirty="0"/>
              <a:t>Hash not recoverable </a:t>
            </a:r>
          </a:p>
          <a:p>
            <a:endParaRPr lang="en-US" sz="1800" dirty="0"/>
          </a:p>
          <a:p>
            <a:r>
              <a:rPr lang="en-US" sz="1800" dirty="0"/>
              <a:t>Records are still linked </a:t>
            </a:r>
          </a:p>
          <a:p>
            <a:pPr lvl="2"/>
            <a:r>
              <a:rPr lang="en-US" sz="1600" dirty="0"/>
              <a:t>Across datasets if salt is constant 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DC01F-3A3E-DA78-3889-1062D8DD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775" y="1268730"/>
            <a:ext cx="3301277" cy="3025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49A83-E6F9-BB31-248B-EB2521DF0913}"/>
              </a:ext>
            </a:extLst>
          </p:cNvPr>
          <p:cNvSpPr txBox="1"/>
          <p:nvPr/>
        </p:nvSpPr>
        <p:spPr>
          <a:xfrm>
            <a:off x="6414449" y="4342542"/>
            <a:ext cx="21339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Adapted from (Albertsson, 2018)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374694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75E28-C355-AB11-A614-F3E1E3D6DA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2E3F2-F81C-DE7F-0B95-B38F1E1BDB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DA7D0-CFE5-2BA3-B583-980979837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0" y="99395"/>
            <a:ext cx="4348205" cy="494471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98289-B1AB-43DC-8C10-B0E162943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794" y="1123569"/>
            <a:ext cx="5452898" cy="392053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2F244-82E6-3AA7-3A25-7618C0BBD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546" y="99396"/>
            <a:ext cx="4773146" cy="387548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0CDAB-A5DA-E823-0B99-AB3584232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784" y="899939"/>
            <a:ext cx="3662050" cy="394967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3959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2888A5-8F38-428E-0D59-D020725DB0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Data Model Deadly Sins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B78BA-A0BD-0DA0-B453-3B098E330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80399" cy="2895598"/>
          </a:xfrm>
        </p:spPr>
        <p:txBody>
          <a:bodyPr/>
          <a:lstStyle/>
          <a:p>
            <a:r>
              <a:rPr lang="en-US" sz="1800" dirty="0"/>
              <a:t>Using </a:t>
            </a:r>
            <a:r>
              <a:rPr lang="en-US" sz="1800" dirty="0" err="1"/>
              <a:t>Pll</a:t>
            </a:r>
            <a:r>
              <a:rPr lang="en-US" sz="1800" dirty="0"/>
              <a:t> data as key </a:t>
            </a:r>
          </a:p>
          <a:p>
            <a:pPr lvl="2"/>
            <a:r>
              <a:rPr lang="en-US" sz="1600" dirty="0"/>
              <a:t>Username, email </a:t>
            </a:r>
          </a:p>
          <a:p>
            <a:endParaRPr lang="en-US" sz="1800" dirty="0"/>
          </a:p>
          <a:p>
            <a:r>
              <a:rPr lang="en-US" sz="1800" dirty="0"/>
              <a:t>Publishing entity ids containing </a:t>
            </a:r>
            <a:r>
              <a:rPr lang="en-US" sz="1800" dirty="0" err="1"/>
              <a:t>Pll</a:t>
            </a:r>
            <a:r>
              <a:rPr lang="en-US" sz="1800" dirty="0"/>
              <a:t> data </a:t>
            </a:r>
          </a:p>
          <a:p>
            <a:pPr lvl="2"/>
            <a:r>
              <a:rPr lang="en-US" sz="1600" dirty="0"/>
              <a:t>E.g. user shared resources (</a:t>
            </a:r>
            <a:r>
              <a:rPr lang="en-US" sz="1600" dirty="0" err="1"/>
              <a:t>favourites</a:t>
            </a:r>
            <a:r>
              <a:rPr lang="en-US" sz="1600" dirty="0"/>
              <a:t>, compilations) including username </a:t>
            </a:r>
          </a:p>
          <a:p>
            <a:endParaRPr lang="en-US" sz="1800" dirty="0"/>
          </a:p>
          <a:p>
            <a:r>
              <a:rPr lang="en-US" sz="1800" dirty="0"/>
              <a:t>Publishing </a:t>
            </a:r>
            <a:r>
              <a:rPr lang="en-US" sz="1800" dirty="0" err="1"/>
              <a:t>pseudonymised</a:t>
            </a:r>
            <a:r>
              <a:rPr lang="en-US" sz="1800" dirty="0"/>
              <a:t> datasets </a:t>
            </a:r>
          </a:p>
          <a:p>
            <a:pPr lvl="2"/>
            <a:r>
              <a:rPr lang="en-US" sz="1600" dirty="0"/>
              <a:t>They can be de-</a:t>
            </a:r>
            <a:r>
              <a:rPr lang="en-US" sz="1600" dirty="0" err="1"/>
              <a:t>pseudonymised</a:t>
            </a:r>
            <a:r>
              <a:rPr lang="en-US" sz="1600" dirty="0"/>
              <a:t> with external data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47337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DC43BA-9FEB-DB81-FBFD-E1BF9BB8FE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Lake Freeze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B81D1-2E01-6B12-F720-4FE68127A8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Remove expire raw dataset, freeze derived datasets</a:t>
            </a:r>
          </a:p>
          <a:p>
            <a:r>
              <a:rPr lang="en-US" sz="1800" dirty="0"/>
              <a:t>Workflow still works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F55F4-1C30-B414-5DF0-EA554084AB59}"/>
              </a:ext>
            </a:extLst>
          </p:cNvPr>
          <p:cNvSpPr txBox="1"/>
          <p:nvPr/>
        </p:nvSpPr>
        <p:spPr>
          <a:xfrm>
            <a:off x="6086522" y="4913426"/>
            <a:ext cx="21339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Adapted from (Albertsson, 2018)</a:t>
            </a:r>
            <a:endParaRPr lang="en-GB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4CCD0-9EB3-505A-1C6E-6D3F3D5B6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02413"/>
            <a:ext cx="6079914" cy="196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27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E053F-A2F5-22D1-EF49-A6DC3E0470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Correcting Invalid Data: Human in the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32110-00EF-D124-3C10-E15884720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Add human curation to cold store</a:t>
            </a:r>
          </a:p>
          <a:p>
            <a:pPr lvl="2"/>
            <a:r>
              <a:rPr lang="en-US" sz="1600" dirty="0"/>
              <a:t>Pipeline job merges human curation input</a:t>
            </a:r>
          </a:p>
          <a:p>
            <a:pPr lvl="2"/>
            <a:r>
              <a:rPr lang="en-US" sz="1600" dirty="0"/>
              <a:t>Overrides data from other sources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58B7F-9BB7-1CC0-9BEA-93A7A8EA1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706686"/>
            <a:ext cx="6959632" cy="1561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73807E-D1DB-5EE5-59AB-98B6BD5FD0D7}"/>
              </a:ext>
            </a:extLst>
          </p:cNvPr>
          <p:cNvSpPr txBox="1"/>
          <p:nvPr/>
        </p:nvSpPr>
        <p:spPr>
          <a:xfrm>
            <a:off x="6334173" y="4514125"/>
            <a:ext cx="21339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Adapted from (Albertsson, 2018)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4189883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98D2A9-12A1-6718-EF8F-5484CFD2F62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CA79E-FCD8-5E06-377A-EF711BC3B9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80399" cy="2895598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Transparency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530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8E8511-4D01-70D3-7406-23581593D3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Interpretability of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77FA7-25FA-4AEB-C756-EC77F3BE02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6395719" cy="2895598"/>
          </a:xfrm>
        </p:spPr>
        <p:txBody>
          <a:bodyPr/>
          <a:lstStyle/>
          <a:p>
            <a:r>
              <a:rPr lang="en-US" sz="1800" dirty="0"/>
              <a:t>Transparency </a:t>
            </a:r>
          </a:p>
          <a:p>
            <a:pPr lvl="2"/>
            <a:r>
              <a:rPr lang="en-US" sz="1600" dirty="0"/>
              <a:t>Are features understandable? </a:t>
            </a:r>
          </a:p>
          <a:p>
            <a:pPr lvl="2"/>
            <a:r>
              <a:rPr lang="en-US" sz="1600" dirty="0"/>
              <a:t>Which features are more important? </a:t>
            </a:r>
          </a:p>
          <a:p>
            <a:endParaRPr lang="en-US" sz="1800" dirty="0"/>
          </a:p>
          <a:p>
            <a:r>
              <a:rPr lang="en-US" sz="1800" dirty="0"/>
              <a:t>Post hoc interpretability </a:t>
            </a:r>
          </a:p>
          <a:p>
            <a:pPr lvl="2"/>
            <a:r>
              <a:rPr lang="en-US" sz="1600" dirty="0"/>
              <a:t>Natural language explanations </a:t>
            </a:r>
          </a:p>
          <a:p>
            <a:pPr lvl="2"/>
            <a:r>
              <a:rPr lang="en-US" sz="1600" dirty="0" err="1"/>
              <a:t>Visualisation</a:t>
            </a:r>
            <a:r>
              <a:rPr lang="en-US" sz="1600" dirty="0"/>
              <a:t> of models </a:t>
            </a:r>
          </a:p>
          <a:p>
            <a:pPr lvl="2"/>
            <a:r>
              <a:rPr lang="en-US" sz="1600" dirty="0"/>
              <a:t>Domain-specific interpretation: "this tumor is classified as malignant because to the model it looks a lot like these other tumors" 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EB57C-4A81-D059-7431-FD6F5EBA61A7}"/>
              </a:ext>
            </a:extLst>
          </p:cNvPr>
          <p:cNvSpPr txBox="1"/>
          <p:nvPr/>
        </p:nvSpPr>
        <p:spPr>
          <a:xfrm>
            <a:off x="390906" y="4567428"/>
            <a:ext cx="85244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Z. C. Lipton, "The Mythos of Model Interpretability," Proc. 2016 ICML Work. Hum. Interpret. Mach.  Learn. (WHI 2016), Jun. 2016. </a:t>
            </a:r>
          </a:p>
          <a:p>
            <a:endParaRPr lang="en-GB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03393-5022-D947-7273-3F034F92AE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94326" y="1845088"/>
            <a:ext cx="3589735" cy="150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56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AE73F2-8E3B-67CB-4270-BB2A12BD7A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Interpretability: Why should it be trusted?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9E4BF-EA7D-F748-D7B1-B8292DEB55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80399" cy="2895598"/>
          </a:xfrm>
        </p:spPr>
        <p:txBody>
          <a:bodyPr/>
          <a:lstStyle/>
          <a:p>
            <a:r>
              <a:rPr lang="en-US" sz="1800" dirty="0"/>
              <a:t>If the users do not trust a model or a prediction, they will not use it.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Explaining a prediction relates to presenting textual or visual illustrations that provide qualitative understanding of the relationship between the instance’s components and the model’s prediction. 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3FD86-971A-DC37-679B-4EB21758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28" y="1840230"/>
            <a:ext cx="5609844" cy="13282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11F98D-14DF-6B67-72C1-0316B6335CFF}"/>
              </a:ext>
            </a:extLst>
          </p:cNvPr>
          <p:cNvSpPr txBox="1"/>
          <p:nvPr/>
        </p:nvSpPr>
        <p:spPr>
          <a:xfrm>
            <a:off x="514351" y="4644844"/>
            <a:ext cx="83651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M. T. Ribeiro, S. Singh, and C. </a:t>
            </a:r>
            <a:r>
              <a:rPr lang="en-US" sz="1050" dirty="0" err="1"/>
              <a:t>Guestrin</a:t>
            </a:r>
            <a:r>
              <a:rPr lang="en-US" sz="1050" dirty="0"/>
              <a:t>, "'Why Should I Trust You?' : Explaining the Predictions of Any Classifier," in Proceedings of the 22nd ACM SIGKDD International Conference on Knowledge Discovery and Data Mining - KDD '16, 2016, pp. 1135-1144. </a:t>
            </a:r>
          </a:p>
        </p:txBody>
      </p:sp>
    </p:spTree>
    <p:extLst>
      <p:ext uri="{BB962C8B-B14F-4D97-AF65-F5344CB8AC3E}">
        <p14:creationId xmlns:p14="http://schemas.microsoft.com/office/powerpoint/2010/main" val="2226038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B79157-F8DA-A5A0-B4B0-F0B11E9DB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Features: High-Level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C2B73-CD4C-3B78-6EAA-07D48DEF8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D6A2B-7F6E-3DD6-4B13-F2750D703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1" y="971551"/>
            <a:ext cx="6675977" cy="3846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AD6A96-6807-657B-3C4E-ACE92AAD92D2}"/>
              </a:ext>
            </a:extLst>
          </p:cNvPr>
          <p:cNvSpPr txBox="1"/>
          <p:nvPr/>
        </p:nvSpPr>
        <p:spPr>
          <a:xfrm>
            <a:off x="7308437" y="4436663"/>
            <a:ext cx="1190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(Missier, 2018)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79263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5BA0EB-31B1-4613-3568-A97DDDD92F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05F6A-5DCE-C3AB-ECB2-1373662BE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Volume: how many features contribute to the prediction? </a:t>
            </a:r>
          </a:p>
          <a:p>
            <a:r>
              <a:rPr lang="en-US" sz="1800" dirty="0"/>
              <a:t>Meaning : how suitable are the features for human interpretation? </a:t>
            </a:r>
          </a:p>
          <a:p>
            <a:r>
              <a:rPr lang="en-US" sz="1800" dirty="0"/>
              <a:t>Raw: (low-level, non-semantic) signals such as images pixels</a:t>
            </a:r>
          </a:p>
          <a:p>
            <a:pPr lvl="2"/>
            <a:r>
              <a:rPr lang="en-US" sz="1600" dirty="0"/>
              <a:t>Deep learning </a:t>
            </a:r>
          </a:p>
          <a:p>
            <a:pPr lvl="2"/>
            <a:endParaRPr lang="en-US" sz="1800" dirty="0"/>
          </a:p>
          <a:p>
            <a:r>
              <a:rPr lang="en-US" sz="1800" dirty="0"/>
              <a:t>Many features versus Few, high-level features. 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F8238-6B2C-BE96-2CE6-19A311A43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11" y="1357328"/>
            <a:ext cx="2936081" cy="2786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7CCE7D-D6E4-4E6E-1818-F4181D22C663}"/>
              </a:ext>
            </a:extLst>
          </p:cNvPr>
          <p:cNvSpPr txBox="1"/>
          <p:nvPr/>
        </p:nvSpPr>
        <p:spPr>
          <a:xfrm>
            <a:off x="7929134" y="4383302"/>
            <a:ext cx="1190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(Missier, 2018)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6735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72F34D-9478-9AE7-DCE4-BEFC33B7AB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Law-Obeying AI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5A778-6657-BF4B-A6E5-1104DE562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163559" cy="2895598"/>
          </a:xfrm>
        </p:spPr>
        <p:txBody>
          <a:bodyPr/>
          <a:lstStyle/>
          <a:p>
            <a:r>
              <a:rPr lang="en-US" sz="1800" dirty="0"/>
              <a:t>Operational Al systems need to obey both the law of the land and values</a:t>
            </a:r>
          </a:p>
          <a:p>
            <a:endParaRPr lang="en-US" sz="1400" dirty="0"/>
          </a:p>
          <a:p>
            <a:r>
              <a:rPr lang="en-US" sz="1800" dirty="0"/>
              <a:t>Why do we need oversight systems? </a:t>
            </a:r>
          </a:p>
          <a:p>
            <a:pPr lvl="2"/>
            <a:r>
              <a:rPr lang="en-US" sz="1600" dirty="0"/>
              <a:t>Al systems learn continuously, i.e., they change over time </a:t>
            </a:r>
          </a:p>
          <a:p>
            <a:pPr lvl="2"/>
            <a:r>
              <a:rPr lang="en-US" sz="1600" dirty="0"/>
              <a:t>Al systems are becoming opaque </a:t>
            </a:r>
          </a:p>
          <a:p>
            <a:pPr lvl="3"/>
            <a:r>
              <a:rPr lang="en-US" sz="1400" dirty="0"/>
              <a:t>"black boxes" to human beings </a:t>
            </a:r>
          </a:p>
          <a:p>
            <a:pPr lvl="2"/>
            <a:r>
              <a:rPr lang="en-US" sz="1600" dirty="0"/>
              <a:t>Al-guided systems have increasing autonomy </a:t>
            </a:r>
          </a:p>
          <a:p>
            <a:pPr lvl="3"/>
            <a:r>
              <a:rPr lang="en-US" sz="1400" dirty="0"/>
              <a:t>Make choices "on their own." </a:t>
            </a:r>
          </a:p>
          <a:p>
            <a:pPr lvl="3"/>
            <a:endParaRPr lang="en-US" sz="1400" dirty="0"/>
          </a:p>
          <a:p>
            <a:r>
              <a:rPr lang="en-US" sz="1800" dirty="0"/>
              <a:t>Development of Al oversight systems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A10FF-F951-0A25-5CDB-8DCB698BD88B}"/>
              </a:ext>
            </a:extLst>
          </p:cNvPr>
          <p:cNvSpPr txBox="1"/>
          <p:nvPr/>
        </p:nvSpPr>
        <p:spPr>
          <a:xfrm>
            <a:off x="306324" y="4721512"/>
            <a:ext cx="85313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A. </a:t>
            </a:r>
            <a:r>
              <a:rPr lang="en-US" sz="1050" dirty="0" err="1"/>
              <a:t>Etzioni</a:t>
            </a:r>
            <a:r>
              <a:rPr lang="en-US" sz="1050" dirty="0"/>
              <a:t> and 0. </a:t>
            </a:r>
            <a:r>
              <a:rPr lang="en-US" sz="1050" dirty="0" err="1"/>
              <a:t>Etzioni</a:t>
            </a:r>
            <a:r>
              <a:rPr lang="en-US" sz="1050" dirty="0"/>
              <a:t>, "Designing Al Systems That Obey Our Laws and Values," </a:t>
            </a:r>
            <a:r>
              <a:rPr lang="en-US" sz="1050" dirty="0" err="1"/>
              <a:t>Commun</a:t>
            </a:r>
            <a:r>
              <a:rPr lang="en-US" sz="1050" dirty="0"/>
              <a:t>. ACM, vol.  59, no 9 pp. 29-31, Aug. 2016. </a:t>
            </a:r>
          </a:p>
          <a:p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2673256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E76D55-DBA8-8569-BF2B-89912E8E64B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AI Accountability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8A476-F025-05C9-D63E-07CE11FEE0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80399" cy="2895598"/>
          </a:xfrm>
        </p:spPr>
        <p:txBody>
          <a:bodyPr/>
          <a:lstStyle/>
          <a:p>
            <a:r>
              <a:rPr lang="en-US" sz="1600" i="1" dirty="0"/>
              <a:t>Asked where Al systems are weak today, Veloso (*) says they should be more transparent. "They need to explain themselves: why did they do this, why did they do that, why did they detect this, why did they recommend that? Accountability is absolutely necessary" 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A5E3A-94C2-5DCA-7D4C-EE9FC3F082C3}"/>
              </a:ext>
            </a:extLst>
          </p:cNvPr>
          <p:cNvSpPr txBox="1"/>
          <p:nvPr/>
        </p:nvSpPr>
        <p:spPr>
          <a:xfrm>
            <a:off x="445771" y="4423187"/>
            <a:ext cx="85039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Gary </a:t>
            </a:r>
            <a:r>
              <a:rPr lang="en-US" sz="1050" dirty="0" err="1"/>
              <a:t>Anthes</a:t>
            </a:r>
            <a:r>
              <a:rPr lang="en-US" sz="1050" dirty="0"/>
              <a:t>. 2017. Artificial intelligence poised to ride a new wave. </a:t>
            </a:r>
            <a:r>
              <a:rPr lang="en-US" sz="1050" dirty="0" err="1"/>
              <a:t>Commun</a:t>
            </a:r>
            <a:r>
              <a:rPr lang="en-US" sz="1050" dirty="0"/>
              <a:t>. ACM 60, 7 (June 2017). </a:t>
            </a:r>
            <a:endParaRPr lang="en-GB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900AF-0FAF-CFB6-0CBE-75CCFA4CAB8B}"/>
              </a:ext>
            </a:extLst>
          </p:cNvPr>
          <p:cNvSpPr txBox="1"/>
          <p:nvPr/>
        </p:nvSpPr>
        <p:spPr>
          <a:xfrm>
            <a:off x="445771" y="4720597"/>
            <a:ext cx="58063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(*) Manuela Veloso, Head of the Machine Learning Department at Carnegie-Mellon University </a:t>
            </a:r>
          </a:p>
          <a:p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3188129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5EF0AC-E80B-8685-5E0C-9F8D1777E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Overview of Machine Learning / AI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C86D7-A076-3113-AC31-EE2A13AA47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231DB3-CE0D-4F26-D859-CBFCB8BA0042}"/>
              </a:ext>
            </a:extLst>
          </p:cNvPr>
          <p:cNvGrpSpPr/>
          <p:nvPr/>
        </p:nvGrpSpPr>
        <p:grpSpPr>
          <a:xfrm>
            <a:off x="1727165" y="1184135"/>
            <a:ext cx="6786949" cy="3837458"/>
            <a:chOff x="600979" y="1205467"/>
            <a:chExt cx="9049265" cy="51166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E11301-A98B-D049-E1BC-D7964B53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2147" y="1523999"/>
              <a:ext cx="6798097" cy="46101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C9BD01-D050-A717-BB94-8C2E93567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25" t="38487" b="9888"/>
            <a:stretch/>
          </p:blipFill>
          <p:spPr>
            <a:xfrm>
              <a:off x="600979" y="3098799"/>
              <a:ext cx="2251168" cy="146050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1E5444-AACA-2A10-4421-C76E14066621}"/>
                </a:ext>
              </a:extLst>
            </p:cNvPr>
            <p:cNvSpPr txBox="1"/>
            <p:nvPr/>
          </p:nvSpPr>
          <p:spPr>
            <a:xfrm>
              <a:off x="1106010" y="1206500"/>
              <a:ext cx="91307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Data</a:t>
              </a:r>
              <a:endParaRPr lang="en-GB" b="1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7FC688-8A22-9B43-7EE0-48CAF295C56D}"/>
                </a:ext>
              </a:extLst>
            </p:cNvPr>
            <p:cNvSpPr txBox="1"/>
            <p:nvPr/>
          </p:nvSpPr>
          <p:spPr>
            <a:xfrm>
              <a:off x="4117628" y="1205467"/>
              <a:ext cx="113535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Model</a:t>
              </a:r>
              <a:endParaRPr lang="en-GB" b="1" dirty="0">
                <a:solidFill>
                  <a:srgbClr val="0070C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71D5B0-04AF-F1F9-1987-FA1C91EE5D4B}"/>
                </a:ext>
              </a:extLst>
            </p:cNvPr>
            <p:cNvSpPr txBox="1"/>
            <p:nvPr/>
          </p:nvSpPr>
          <p:spPr>
            <a:xfrm>
              <a:off x="7302500" y="1206500"/>
              <a:ext cx="175090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Prediction</a:t>
              </a:r>
              <a:endParaRPr lang="en-GB" b="1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981B75-BB28-104C-8B33-71A10F0F4CC9}"/>
                </a:ext>
              </a:extLst>
            </p:cNvPr>
            <p:cNvSpPr txBox="1"/>
            <p:nvPr/>
          </p:nvSpPr>
          <p:spPr>
            <a:xfrm>
              <a:off x="2171700" y="1992866"/>
              <a:ext cx="339238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Supervised Learning:</a:t>
              </a:r>
              <a:endParaRPr lang="en-GB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7E22C7-785E-A80F-7611-106B2212412A}"/>
                </a:ext>
              </a:extLst>
            </p:cNvPr>
            <p:cNvSpPr txBox="1"/>
            <p:nvPr/>
          </p:nvSpPr>
          <p:spPr>
            <a:xfrm>
              <a:off x="2171700" y="5090971"/>
              <a:ext cx="3768553" cy="1231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Unsupervised Learning:</a:t>
              </a:r>
            </a:p>
            <a:p>
              <a:pPr marL="214313" indent="-214313">
                <a:buFont typeface="Wingdings" panose="05000000000000000000" pitchFamily="2" charset="2"/>
                <a:buChar char="§"/>
              </a:pPr>
              <a:r>
                <a:rPr lang="en-US" dirty="0"/>
                <a:t>Clustering</a:t>
              </a:r>
            </a:p>
            <a:p>
              <a:pPr marL="214313" indent="-214313">
                <a:buFont typeface="Wingdings" panose="05000000000000000000" pitchFamily="2" charset="2"/>
                <a:buChar char="§"/>
              </a:pPr>
              <a:r>
                <a:rPr lang="en-US" dirty="0"/>
                <a:t>Association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8470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BEE32B-DD2B-E339-6D60-97437C6DD6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Explainable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DC9BE-231B-0134-BA07-8B7224926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B26D05-1827-1331-E588-BF7578C903B0}"/>
              </a:ext>
            </a:extLst>
          </p:cNvPr>
          <p:cNvSpPr/>
          <p:nvPr/>
        </p:nvSpPr>
        <p:spPr>
          <a:xfrm>
            <a:off x="411699" y="2571750"/>
            <a:ext cx="5185394" cy="78483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500" dirty="0">
                <a:ea typeface="Cambria" panose="02040503050406030204" pitchFamily="18" charset="0"/>
              </a:rPr>
              <a:t>"XAI is a research field that aims to make AI systems results more understandable to humans" [</a:t>
            </a:r>
            <a:r>
              <a:rPr lang="en-GB" sz="1500" dirty="0" err="1">
                <a:ea typeface="Cambria" panose="02040503050406030204" pitchFamily="18" charset="0"/>
              </a:rPr>
              <a:t>Adadi</a:t>
            </a:r>
            <a:r>
              <a:rPr lang="en-GB" sz="1500" dirty="0">
                <a:ea typeface="Cambria" panose="02040503050406030204" pitchFamily="18" charset="0"/>
              </a:rPr>
              <a:t> and Berrada, 2018].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9962DA-9FF3-BB6A-E98D-6ED32E985902}"/>
              </a:ext>
            </a:extLst>
          </p:cNvPr>
          <p:cNvSpPr/>
          <p:nvPr/>
        </p:nvSpPr>
        <p:spPr>
          <a:xfrm>
            <a:off x="411699" y="1289286"/>
            <a:ext cx="5185394" cy="1015663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GB" sz="1500" dirty="0">
                <a:ea typeface="Cambria" panose="02040503050406030204" pitchFamily="18" charset="0"/>
              </a:rPr>
              <a:t>“Explainable AI can present the user with an easily understood chain of reasoning from the user’s order, through the AI’s knowledge and inference, to the resulting </a:t>
            </a:r>
            <a:r>
              <a:rPr lang="en-GB" sz="1500" dirty="0" err="1">
                <a:ea typeface="Cambria" panose="02040503050406030204" pitchFamily="18" charset="0"/>
              </a:rPr>
              <a:t>behavior</a:t>
            </a:r>
            <a:r>
              <a:rPr lang="en-GB" sz="1500" dirty="0">
                <a:ea typeface="Cambria" panose="02040503050406030204" pitchFamily="18" charset="0"/>
              </a:rPr>
              <a:t>" [van Lent et al., 2004].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0C112-D1CC-50DC-16F3-50D09022EF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14" y="1264284"/>
            <a:ext cx="2603312" cy="2035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11C68-6AEC-0B73-8BEB-145655445A8C}"/>
              </a:ext>
            </a:extLst>
          </p:cNvPr>
          <p:cNvSpPr txBox="1"/>
          <p:nvPr/>
        </p:nvSpPr>
        <p:spPr>
          <a:xfrm>
            <a:off x="322912" y="4289886"/>
            <a:ext cx="84981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900" dirty="0"/>
              <a:t>M van Lent, W Fisher, and M Mancuso. 2004. An explainable artificial intelligence system for small-unit tactical </a:t>
            </a:r>
            <a:r>
              <a:rPr lang="en-GB" sz="900" dirty="0" err="1"/>
              <a:t>behavior</a:t>
            </a:r>
            <a:r>
              <a:rPr lang="en-GB" sz="900" dirty="0"/>
              <a:t>. In Proc. 16th conference on Innovative applications of artificial intelligence (IAAI'04), Randall Hill (Ed.). AAAI Press 900-907.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9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900" dirty="0"/>
              <a:t>A </a:t>
            </a:r>
            <a:r>
              <a:rPr lang="en-GB" sz="900" dirty="0" err="1"/>
              <a:t>Adadi</a:t>
            </a:r>
            <a:r>
              <a:rPr lang="en-GB" sz="900" dirty="0"/>
              <a:t> and M Berrada. 2018. Peeking Inside the Black-Box: A Survey on Explainable Artificial Intelligence (XAI).IEEE Access, 6:52138–52160.</a:t>
            </a:r>
          </a:p>
          <a:p>
            <a:endParaRPr lang="en-GB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F7E22-81A2-EF73-26DB-3D80C8A86D68}"/>
              </a:ext>
            </a:extLst>
          </p:cNvPr>
          <p:cNvSpPr txBox="1"/>
          <p:nvPr/>
        </p:nvSpPr>
        <p:spPr>
          <a:xfrm>
            <a:off x="6979864" y="3432089"/>
            <a:ext cx="19224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(</a:t>
            </a:r>
            <a:r>
              <a:rPr lang="en-US" sz="1050" dirty="0" err="1"/>
              <a:t>Clinciu</a:t>
            </a:r>
            <a:r>
              <a:rPr lang="en-US" sz="1050" dirty="0"/>
              <a:t> and Hastie, 2019)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2079485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1315F4-F7ED-3216-8EAE-23B03B13F3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13921-4337-3A6B-47C4-A74E9CD383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2880" y="1051560"/>
            <a:ext cx="8732520" cy="2895598"/>
          </a:xfrm>
        </p:spPr>
        <p:txBody>
          <a:bodyPr/>
          <a:lstStyle/>
          <a:p>
            <a:r>
              <a:rPr lang="en-US" sz="1200" dirty="0"/>
              <a:t>Gary </a:t>
            </a:r>
            <a:r>
              <a:rPr lang="en-US" sz="1200" dirty="0" err="1"/>
              <a:t>Anthes</a:t>
            </a:r>
            <a:r>
              <a:rPr lang="en-US" sz="1200" dirty="0"/>
              <a:t>. 2017. Artificial intelligence poised to ride a new wave. </a:t>
            </a:r>
            <a:r>
              <a:rPr lang="en-US" sz="1200" dirty="0" err="1"/>
              <a:t>Commun</a:t>
            </a:r>
            <a:r>
              <a:rPr lang="en-US" sz="1200" dirty="0"/>
              <a:t>. ACM 60,7 (June 2017), 19-21. DOI: httos://doi.org/10.1145/3088342</a:t>
            </a:r>
          </a:p>
          <a:p>
            <a:r>
              <a:rPr lang="en-US" sz="1200" dirty="0"/>
              <a:t>J. Burrell, "How the machine 'thinks': Understanding opacity in machine learning algorithms," Big Data Soc., vol. 3, no. 1, p. 2053951715622512,2016 </a:t>
            </a:r>
          </a:p>
          <a:p>
            <a:r>
              <a:rPr lang="en-US" sz="1200" dirty="0"/>
              <a:t>Caruana, Rich, Lou, Yin, </a:t>
            </a:r>
            <a:r>
              <a:rPr lang="en-US" sz="1200" dirty="0" err="1"/>
              <a:t>Gehrke</a:t>
            </a:r>
            <a:r>
              <a:rPr lang="en-US" sz="1200" dirty="0"/>
              <a:t>, Johannes, Koch, Paul, Sturm, Marc, and </a:t>
            </a:r>
            <a:r>
              <a:rPr lang="en-US" sz="1200" dirty="0" err="1"/>
              <a:t>Elhadad</a:t>
            </a:r>
            <a:r>
              <a:rPr lang="en-US" sz="1200" dirty="0"/>
              <a:t>, </a:t>
            </a:r>
            <a:r>
              <a:rPr lang="en-US" sz="1200" dirty="0" err="1"/>
              <a:t>Noemie</a:t>
            </a:r>
            <a:r>
              <a:rPr lang="en-US" sz="1200" dirty="0"/>
              <a:t>. Intelligible models for healthcare: Predicting pneumonia risk and hospital 30-day readmission. In KDD, 2015 </a:t>
            </a:r>
          </a:p>
          <a:p>
            <a:r>
              <a:rPr lang="en-US" sz="1200" dirty="0"/>
              <a:t>A. Etzioni and 0. Etzioni, "Designing Al Systems That Obey Our Laws and Values," </a:t>
            </a:r>
            <a:r>
              <a:rPr lang="en-US" sz="1200" dirty="0" err="1"/>
              <a:t>Commun</a:t>
            </a:r>
            <a:r>
              <a:rPr lang="en-US" sz="1200" dirty="0"/>
              <a:t>. ACM, vol. 59, no. 9, pp. 29-31, Aug. 2016. </a:t>
            </a:r>
          </a:p>
          <a:p>
            <a:r>
              <a:rPr lang="en-US" sz="1200" dirty="0"/>
              <a:t>Z. C. Lipton, "The Mythos of Model Interpretability," Proc. 2016 ICML Work. Hum. Interpret. Mach. Learn. (WHI 2016), Jun. 2016. </a:t>
            </a:r>
          </a:p>
          <a:p>
            <a:r>
              <a:rPr lang="en-US" sz="1200" dirty="0"/>
              <a:t>M. T. Ribeiro, S. Singh, and C. </a:t>
            </a:r>
            <a:r>
              <a:rPr lang="en-US" sz="1200" dirty="0" err="1"/>
              <a:t>Guestrin</a:t>
            </a:r>
            <a:r>
              <a:rPr lang="en-US" sz="1200" dirty="0"/>
              <a:t>, "'Why Should I Trust You?' : Explaining the Predictions of Any Classifier," in Proceedings of the 22nd ACM SIGKDD International Conference on Knowledge Discovery and Data Mining - KDD '16, 2016, pp. 1135-1144. </a:t>
            </a:r>
          </a:p>
          <a:p>
            <a:r>
              <a:rPr lang="en-US" sz="1200" dirty="0"/>
              <a:t>M van Lent, W Fisher, and M Mancuso. 2004. An explainable artificial intelligence system for small-unit tactical behavior. In Proc. 16th conference on Innovative applications of artificial intelligence (IAAI'04), Randall Hill (Ed.). AAAI Press 900-907.</a:t>
            </a:r>
          </a:p>
          <a:p>
            <a:r>
              <a:rPr lang="en-US" sz="1200" dirty="0"/>
              <a:t>A </a:t>
            </a:r>
            <a:r>
              <a:rPr lang="en-US" sz="1200" dirty="0" err="1"/>
              <a:t>Adadi</a:t>
            </a:r>
            <a:r>
              <a:rPr lang="en-US" sz="1200" dirty="0"/>
              <a:t> and M </a:t>
            </a:r>
            <a:r>
              <a:rPr lang="en-US" sz="1200" dirty="0" err="1"/>
              <a:t>Berrada</a:t>
            </a:r>
            <a:r>
              <a:rPr lang="en-US" sz="1200" dirty="0"/>
              <a:t>. 2018. Peeking Inside the Black-Box: A Survey on Explainable Artificial Intelligence (XAI).IEEE Access, 6:52138–52160.</a:t>
            </a:r>
          </a:p>
          <a:p>
            <a:r>
              <a:rPr lang="en-US" sz="1200" dirty="0"/>
              <a:t>https://arxiv.org/pdf/1609 05807 pdf </a:t>
            </a:r>
          </a:p>
          <a:p>
            <a:r>
              <a:rPr lang="en-US" sz="1200" dirty="0"/>
              <a:t>https://andv.org/pdf/1811.10154.pdf</a:t>
            </a:r>
          </a:p>
          <a:p>
            <a:r>
              <a:rPr lang="en-US" sz="1200" dirty="0"/>
              <a:t>https://arxiv.org/pdf/1802.04422.pdf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1142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411C9A-46CB-87C9-AEAF-B3ADB067195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How it matters?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08BF8-BAB2-EA71-F09C-5771814919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6464299" cy="2895598"/>
          </a:xfrm>
        </p:spPr>
        <p:txBody>
          <a:bodyPr/>
          <a:lstStyle/>
          <a:p>
            <a:pPr algn="just"/>
            <a:r>
              <a:rPr lang="en-US" sz="1800" dirty="0"/>
              <a:t>In digital age, human is impacted by decisions made by algorithmically-generated knowledge embedded within computers: </a:t>
            </a:r>
          </a:p>
          <a:p>
            <a:pPr lvl="2" algn="just"/>
            <a:r>
              <a:rPr lang="en-US" sz="1600" dirty="0"/>
              <a:t>Scanning health risk factors </a:t>
            </a:r>
          </a:p>
          <a:p>
            <a:pPr lvl="2" algn="just"/>
            <a:r>
              <a:rPr lang="en-US" sz="1600" dirty="0"/>
              <a:t>predicting insurance risk levels </a:t>
            </a:r>
          </a:p>
          <a:p>
            <a:pPr lvl="2" algn="just"/>
            <a:r>
              <a:rPr lang="en-US" sz="1600" dirty="0"/>
              <a:t>automatically filtering job applicants </a:t>
            </a:r>
          </a:p>
          <a:p>
            <a:pPr lvl="2" algn="just"/>
            <a:r>
              <a:rPr lang="en-US" sz="1600" dirty="0"/>
              <a:t>approving loans or credits</a:t>
            </a:r>
          </a:p>
          <a:p>
            <a:pPr lvl="2" algn="just"/>
            <a:r>
              <a:rPr lang="en-US" sz="1600" dirty="0"/>
              <a:t>approving access to benefits schemes </a:t>
            </a:r>
          </a:p>
          <a:p>
            <a:pPr lvl="2" algn="just"/>
            <a:r>
              <a:rPr lang="en-US" sz="1600" dirty="0"/>
              <a:t>personal profiling for surveillance and predicting risks of criminal</a:t>
            </a:r>
          </a:p>
          <a:p>
            <a:pPr algn="just"/>
            <a:endParaRPr lang="en-US" sz="1800" dirty="0"/>
          </a:p>
          <a:p>
            <a:pPr algn="just"/>
            <a:endParaRPr lang="en-US" sz="1800" dirty="0"/>
          </a:p>
          <a:p>
            <a:pPr algn="just"/>
            <a:endParaRPr lang="en-US" sz="1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9BE34-38B9-B47E-C778-B9DCF8629F94}"/>
              </a:ext>
            </a:extLst>
          </p:cNvPr>
          <p:cNvGrpSpPr/>
          <p:nvPr/>
        </p:nvGrpSpPr>
        <p:grpSpPr>
          <a:xfrm>
            <a:off x="7241113" y="1516380"/>
            <a:ext cx="1512887" cy="1596599"/>
            <a:chOff x="3888317" y="1995798"/>
            <a:chExt cx="4138863" cy="4081112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EF17056F-2A4F-2433-E162-CE86C2DE31F7}"/>
                </a:ext>
              </a:extLst>
            </p:cNvPr>
            <p:cNvSpPr/>
            <p:nvPr/>
          </p:nvSpPr>
          <p:spPr>
            <a:xfrm>
              <a:off x="3888317" y="1995798"/>
              <a:ext cx="4138863" cy="4081112"/>
            </a:xfrm>
            <a:prstGeom prst="cub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E43A83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B73A72-5DBA-B20B-4867-CCB4469E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953" y="3073827"/>
              <a:ext cx="2968947" cy="296894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92C7BBE-BA52-69D6-D7C3-F2B88691611E}"/>
              </a:ext>
            </a:extLst>
          </p:cNvPr>
          <p:cNvSpPr txBox="1"/>
          <p:nvPr/>
        </p:nvSpPr>
        <p:spPr>
          <a:xfrm>
            <a:off x="7036327" y="3394585"/>
            <a:ext cx="19224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Fear of the unknown </a:t>
            </a:r>
          </a:p>
          <a:p>
            <a:pPr algn="ctr"/>
            <a:r>
              <a:rPr lang="en-US" sz="1050" dirty="0"/>
              <a:t>(</a:t>
            </a:r>
            <a:r>
              <a:rPr lang="en-US" sz="1050" dirty="0" err="1"/>
              <a:t>Clinciu</a:t>
            </a:r>
            <a:r>
              <a:rPr lang="en-US" sz="1050" dirty="0"/>
              <a:t> and Hastie, 2019)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426902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53BCB-0A1B-C63F-41EF-9705121948E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AI/Machine Learning within Social Contexts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4EF9E-BEA8-4617-7070-8AEDCDB9E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Public norms concern: fairness, privacy, transparency, accountability…</a:t>
            </a:r>
          </a:p>
          <a:p>
            <a:r>
              <a:rPr lang="en-US" sz="1800" dirty="0"/>
              <a:t>Possible strategies</a:t>
            </a:r>
          </a:p>
          <a:p>
            <a:pPr lvl="2"/>
            <a:r>
              <a:rPr lang="en-US" sz="1600" dirty="0"/>
              <a:t>“traditional”: legal, regulatory, watchdog</a:t>
            </a:r>
          </a:p>
          <a:p>
            <a:pPr lvl="2"/>
            <a:r>
              <a:rPr lang="en-US" sz="1600" dirty="0"/>
              <a:t>Encapsulate social norms in data, algorithms, models</a:t>
            </a:r>
          </a:p>
          <a:p>
            <a:pPr lvl="2"/>
            <a:endParaRPr lang="en-US" sz="1800" dirty="0"/>
          </a:p>
          <a:p>
            <a:r>
              <a:rPr lang="en-US" sz="1800" dirty="0"/>
              <a:t>Fair machine learning</a:t>
            </a:r>
          </a:p>
          <a:p>
            <a:r>
              <a:rPr lang="en-US" sz="1800" dirty="0"/>
              <a:t>Data dependency</a:t>
            </a:r>
          </a:p>
          <a:p>
            <a:r>
              <a:rPr lang="en-US" sz="1800" dirty="0"/>
              <a:t>Privacy-preserving machine learning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 descr="Screen Shot 2017-05-08 at 7.53.52 AM.png">
            <a:extLst>
              <a:ext uri="{FF2B5EF4-FFF2-40B4-BE49-F238E27FC236}">
                <a16:creationId xmlns:a16="http://schemas.microsoft.com/office/drawing/2014/main" id="{50B27C65-BFAE-3DEB-DB96-82B095460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139" y="1447800"/>
            <a:ext cx="3045182" cy="28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37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95E115-8BC6-FBFB-E31A-F9C737143B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Some Context: GDPR and Algorithmic Decision-Making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FAD19-ACD3-6E04-77ED-81452EFE98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80399" cy="2895598"/>
          </a:xfrm>
        </p:spPr>
        <p:txBody>
          <a:bodyPr/>
          <a:lstStyle/>
          <a:p>
            <a:r>
              <a:rPr lang="en-US" sz="1400" i="1" dirty="0"/>
              <a:t>Article 22: Automated individual decision-making, including profiling, …,  </a:t>
            </a:r>
          </a:p>
          <a:p>
            <a:r>
              <a:rPr lang="en-US" sz="1400" i="1" dirty="0"/>
              <a:t>prohibits any “decision based solely on automated processing, including profiling” </a:t>
            </a:r>
          </a:p>
          <a:p>
            <a:r>
              <a:rPr lang="en-US" sz="1400" i="1" dirty="0"/>
              <a:t>which “significantly affects” a data subject. </a:t>
            </a:r>
          </a:p>
          <a:p>
            <a:r>
              <a:rPr lang="en-US" sz="1600" dirty="0"/>
              <a:t>Profiling is “any form of automated processing of personal data consisting of the use of personal data to evaluate certain personal aspects relating to a natural person”</a:t>
            </a:r>
          </a:p>
          <a:p>
            <a:r>
              <a:rPr lang="en-US" sz="1600" dirty="0"/>
              <a:t>Perspective: Explainable algorithm if machine learning model can be articulated and understood by human. </a:t>
            </a:r>
          </a:p>
          <a:p>
            <a:r>
              <a:rPr lang="en-US" sz="1600" dirty="0"/>
              <a:t>Adequate explanation would provide accountability of how input features relate to predictions: </a:t>
            </a:r>
          </a:p>
          <a:p>
            <a:r>
              <a:rPr lang="en-US" sz="1600" dirty="0"/>
              <a:t>Likelihood of loan recommendation if the applicant is a minority? </a:t>
            </a:r>
          </a:p>
          <a:p>
            <a:r>
              <a:rPr lang="en-US" sz="1600" dirty="0"/>
              <a:t>Which features play the largest role in prediction? </a:t>
            </a:r>
          </a:p>
          <a:p>
            <a:endParaRPr lang="en-US" sz="1600" i="1" dirty="0"/>
          </a:p>
          <a:p>
            <a:endParaRPr lang="en-US" sz="16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961F4-8362-CB55-64BA-7B4DF7ED4980}"/>
              </a:ext>
            </a:extLst>
          </p:cNvPr>
          <p:cNvSpPr txBox="1"/>
          <p:nvPr/>
        </p:nvSpPr>
        <p:spPr>
          <a:xfrm>
            <a:off x="628650" y="4773052"/>
            <a:ext cx="82936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Arial" panose="02020603050405020304" pitchFamily="2"/>
              </a:rPr>
              <a:t>B. Goodman and S. Flaxman, "European Union regulations on algorithmic decision-making and a 'right to explanation, </a:t>
            </a:r>
            <a:r>
              <a:rPr lang="en-US" sz="900" i="1" dirty="0">
                <a:solidFill>
                  <a:srgbClr val="000000"/>
                </a:solidFill>
                <a:latin typeface="Arial" panose="02020603050405020304" pitchFamily="2"/>
              </a:rPr>
              <a:t>Proc. 2016 ICML Work. Hum. Interpret. Mach. Learn. (WHI 2016), </a:t>
            </a:r>
            <a:r>
              <a:rPr lang="en-US" sz="900" dirty="0">
                <a:solidFill>
                  <a:srgbClr val="000000"/>
                </a:solidFill>
                <a:latin typeface="Arial" panose="02020603050405020304" pitchFamily="2"/>
              </a:rPr>
              <a:t>Jun. 2016. </a:t>
            </a:r>
          </a:p>
          <a:p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85985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A9EA7A-0473-F95F-D73F-BE93B32D349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F09B3-6F3E-8A2C-5CD8-A39FE563C9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80399" cy="28955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                        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Fairness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258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B01674-1427-4483-195B-F6724E5A10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AI with Fairness Characteristics?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FADD6-9968-7F02-D195-0B08CCA8B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447800"/>
            <a:ext cx="8224519" cy="2895598"/>
          </a:xfrm>
        </p:spPr>
        <p:txBody>
          <a:bodyPr/>
          <a:lstStyle/>
          <a:p>
            <a:r>
              <a:rPr lang="en-US" sz="1800" dirty="0"/>
              <a:t>Imperfect statistical models are inherently inequitable, but are not necessarily systematically discriminatory</a:t>
            </a:r>
          </a:p>
          <a:p>
            <a:r>
              <a:rPr lang="en-US" sz="1800" dirty="0"/>
              <a:t>Oxford English Dictionary - Fairness is The quality of treating people equally or in a way that is reasonable.</a:t>
            </a:r>
          </a:p>
          <a:p>
            <a:r>
              <a:rPr lang="en-US" sz="1800" dirty="0"/>
              <a:t>Subjectivity concerns </a:t>
            </a:r>
          </a:p>
          <a:p>
            <a:r>
              <a:rPr lang="en-US" sz="1800" dirty="0"/>
              <a:t>Numerous mathematical definitions of fairness - some of them are contradictory </a:t>
            </a:r>
          </a:p>
          <a:p>
            <a:pPr lvl="2"/>
            <a:r>
              <a:rPr lang="en-US" sz="1600" dirty="0"/>
              <a:t>Anti-classification </a:t>
            </a:r>
          </a:p>
          <a:p>
            <a:pPr lvl="2"/>
            <a:r>
              <a:rPr lang="en-US" sz="1600" dirty="0"/>
              <a:t>Classification parity </a:t>
            </a:r>
          </a:p>
          <a:p>
            <a:pPr lvl="2"/>
            <a:r>
              <a:rPr lang="en-US" sz="1600" dirty="0"/>
              <a:t>Calibration 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5DDFB-FFE2-3B83-45A9-AFD8A3840508}"/>
              </a:ext>
            </a:extLst>
          </p:cNvPr>
          <p:cNvSpPr txBox="1"/>
          <p:nvPr/>
        </p:nvSpPr>
        <p:spPr>
          <a:xfrm>
            <a:off x="747845" y="4728002"/>
            <a:ext cx="73342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 Corbett-Davis and S </a:t>
            </a:r>
            <a:r>
              <a:rPr lang="en-US" sz="1050" dirty="0" err="1"/>
              <a:t>Goel</a:t>
            </a:r>
            <a:r>
              <a:rPr lang="en-US" sz="1050" dirty="0"/>
              <a:t>, The measure and </a:t>
            </a:r>
            <a:r>
              <a:rPr lang="en-US" sz="1050" dirty="0" err="1"/>
              <a:t>mismeasure</a:t>
            </a:r>
            <a:r>
              <a:rPr lang="en-US" sz="1050" dirty="0"/>
              <a:t> of fairness: A critical review of fair machine learning,” Arxiv, 2018. 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2530750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f5bdc85b8c2b59763cc3d43b64e49cc8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fbecd554eafde8c36c37c40c8fe240c8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309E38-7117-474E-A583-87FAE7C2EDA1}" ma:internalName="TaxCatchAll" ma:showField="CatchAllData" ma:web="{08a1f6fd-e710-4379-a5a2-b3883be714e7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db5eb1a5-37e6-488e-b8f0-ddc5ba4663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dc16f2e-ac79-420b-bf02-152a3fab2b22" xsi:nil="true"/>
    <lcf76f155ced4ddcb4097134ff3c332f xmlns="e5618448-e42b-40ea-80d2-fe7c2030a18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13A9A8B-8FD3-436A-9B3D-7176B95C81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c16f2e-ac79-420b-bf02-152a3fab2b22"/>
    <ds:schemaRef ds:uri="e5618448-e42b-40ea-80d2-fe7c2030a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D3EDB7-0ABD-4BC6-9C2A-32E4FC10473A}">
  <ds:schemaRefs>
    <ds:schemaRef ds:uri="http://schemas.microsoft.com/office/2006/metadata/properties"/>
    <ds:schemaRef ds:uri="http://schemas.microsoft.com/office/infopath/2007/PartnerControls"/>
    <ds:schemaRef ds:uri="ddc16f2e-ac79-420b-bf02-152a3fab2b22"/>
    <ds:schemaRef ds:uri="e5618448-e42b-40ea-80d2-fe7c2030a18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</TotalTime>
  <Words>2428</Words>
  <Application>Microsoft Office PowerPoint</Application>
  <PresentationFormat>On-screen Show (16:9)</PresentationFormat>
  <Paragraphs>352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Wingdings</vt:lpstr>
      <vt:lpstr>Office Theme</vt:lpstr>
      <vt:lpstr>Fairness, Privacy and Transparency by Design for AI/ML systems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Ogerta Elezaj</cp:lastModifiedBy>
  <cp:revision>14</cp:revision>
  <cp:lastPrinted>2017-11-14T13:34:51Z</cp:lastPrinted>
  <dcterms:created xsi:type="dcterms:W3CDTF">2017-03-06T16:45:41Z</dcterms:created>
  <dcterms:modified xsi:type="dcterms:W3CDTF">2023-04-04T11:39:27Z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0x01010059AA62DCEA4FAE4394823B509BA2709F</vt:lpwstr>
  </property>
</Properties>
</file>